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73" r:id="rId3"/>
    <p:sldId id="290" r:id="rId4"/>
    <p:sldId id="347" r:id="rId5"/>
    <p:sldId id="348" r:id="rId6"/>
    <p:sldId id="349" r:id="rId7"/>
    <p:sldId id="350" r:id="rId8"/>
    <p:sldId id="357" r:id="rId9"/>
    <p:sldId id="358" r:id="rId10"/>
    <p:sldId id="353" r:id="rId11"/>
    <p:sldId id="376" r:id="rId12"/>
    <p:sldId id="379" r:id="rId13"/>
    <p:sldId id="300" r:id="rId14"/>
    <p:sldId id="361" r:id="rId15"/>
    <p:sldId id="293" r:id="rId16"/>
    <p:sldId id="364" r:id="rId17"/>
    <p:sldId id="380" r:id="rId18"/>
    <p:sldId id="381" r:id="rId19"/>
    <p:sldId id="365" r:id="rId20"/>
    <p:sldId id="306" r:id="rId21"/>
    <p:sldId id="340" r:id="rId22"/>
    <p:sldId id="372" r:id="rId23"/>
    <p:sldId id="373" r:id="rId24"/>
    <p:sldId id="375" r:id="rId25"/>
    <p:sldId id="374" r:id="rId26"/>
    <p:sldId id="382" r:id="rId27"/>
    <p:sldId id="297" r:id="rId28"/>
    <p:sldId id="339" r:id="rId29"/>
    <p:sldId id="319" r:id="rId30"/>
    <p:sldId id="320" r:id="rId31"/>
    <p:sldId id="321" r:id="rId32"/>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69019D6-7733-4CE9-A3C1-1BD03D52B6E3}">
          <p14:sldIdLst>
            <p14:sldId id="256"/>
            <p14:sldId id="273"/>
            <p14:sldId id="290"/>
            <p14:sldId id="347"/>
            <p14:sldId id="348"/>
            <p14:sldId id="349"/>
            <p14:sldId id="350"/>
            <p14:sldId id="357"/>
            <p14:sldId id="358"/>
            <p14:sldId id="353"/>
            <p14:sldId id="376"/>
            <p14:sldId id="379"/>
            <p14:sldId id="300"/>
            <p14:sldId id="361"/>
            <p14:sldId id="293"/>
            <p14:sldId id="364"/>
            <p14:sldId id="380"/>
            <p14:sldId id="381"/>
            <p14:sldId id="365"/>
            <p14:sldId id="306"/>
            <p14:sldId id="340"/>
            <p14:sldId id="372"/>
            <p14:sldId id="373"/>
            <p14:sldId id="375"/>
            <p14:sldId id="374"/>
            <p14:sldId id="382"/>
            <p14:sldId id="297"/>
            <p14:sldId id="339"/>
            <p14:sldId id="319"/>
            <p14:sldId id="320"/>
            <p14:sldId id="32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9" autoAdjust="0"/>
    <p:restoredTop sz="81141" autoAdjust="0"/>
  </p:normalViewPr>
  <p:slideViewPr>
    <p:cSldViewPr>
      <p:cViewPr varScale="1">
        <p:scale>
          <a:sx n="60" d="100"/>
          <a:sy n="60" d="100"/>
        </p:scale>
        <p:origin x="-1152" y="-90"/>
      </p:cViewPr>
      <p:guideLst>
        <p:guide orient="horz" pos="2160"/>
        <p:guide pos="2880"/>
      </p:guideLst>
    </p:cSldViewPr>
  </p:slideViewPr>
  <p:outlineViewPr>
    <p:cViewPr>
      <p:scale>
        <a:sx n="33" d="100"/>
        <a:sy n="33" d="100"/>
      </p:scale>
      <p:origin x="0" y="86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2736" y="-10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3343" cy="465455"/>
          </a:xfrm>
          <a:prstGeom prst="rect">
            <a:avLst/>
          </a:prstGeom>
        </p:spPr>
        <p:txBody>
          <a:bodyPr vert="horz" lIns="93321" tIns="46660" rIns="93321" bIns="46660" rtlCol="0"/>
          <a:lstStyle>
            <a:lvl1pPr algn="l">
              <a:defRPr sz="1200"/>
            </a:lvl1pPr>
          </a:lstStyle>
          <a:p>
            <a:endParaRPr lang="en-US"/>
          </a:p>
        </p:txBody>
      </p:sp>
      <p:sp>
        <p:nvSpPr>
          <p:cNvPr id="3" name="Date Placeholder 2"/>
          <p:cNvSpPr>
            <a:spLocks noGrp="1"/>
          </p:cNvSpPr>
          <p:nvPr>
            <p:ph type="dt" sz="quarter" idx="1"/>
          </p:nvPr>
        </p:nvSpPr>
        <p:spPr>
          <a:xfrm>
            <a:off x="3978132" y="1"/>
            <a:ext cx="3043343" cy="465455"/>
          </a:xfrm>
          <a:prstGeom prst="rect">
            <a:avLst/>
          </a:prstGeom>
        </p:spPr>
        <p:txBody>
          <a:bodyPr vert="horz" lIns="93321" tIns="46660" rIns="93321" bIns="46660" rtlCol="0"/>
          <a:lstStyle>
            <a:lvl1pPr algn="r">
              <a:defRPr sz="1200"/>
            </a:lvl1pPr>
          </a:lstStyle>
          <a:p>
            <a:fld id="{5F993C83-2184-4286-ABE1-941A40B40C8F}" type="datetimeFigureOut">
              <a:rPr lang="en-US" smtClean="0"/>
              <a:pPr/>
              <a:t>10/23/2013</a:t>
            </a:fld>
            <a:endParaRPr lang="en-US"/>
          </a:p>
        </p:txBody>
      </p:sp>
      <p:sp>
        <p:nvSpPr>
          <p:cNvPr id="4" name="Footer Placeholder 3"/>
          <p:cNvSpPr>
            <a:spLocks noGrp="1"/>
          </p:cNvSpPr>
          <p:nvPr>
            <p:ph type="ftr" sz="quarter" idx="2"/>
          </p:nvPr>
        </p:nvSpPr>
        <p:spPr>
          <a:xfrm>
            <a:off x="1" y="8842030"/>
            <a:ext cx="3043343" cy="465455"/>
          </a:xfrm>
          <a:prstGeom prst="rect">
            <a:avLst/>
          </a:prstGeom>
        </p:spPr>
        <p:txBody>
          <a:bodyPr vert="horz" lIns="93321" tIns="46660" rIns="93321" bIns="46660"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3321" tIns="46660" rIns="93321" bIns="4666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3343" cy="465455"/>
          </a:xfrm>
          <a:prstGeom prst="rect">
            <a:avLst/>
          </a:prstGeom>
        </p:spPr>
        <p:txBody>
          <a:bodyPr vert="horz" lIns="93321" tIns="46660" rIns="93321" bIns="46660" rtlCol="0"/>
          <a:lstStyle>
            <a:lvl1pPr algn="l">
              <a:defRPr sz="1200"/>
            </a:lvl1pPr>
          </a:lstStyle>
          <a:p>
            <a:endParaRPr lang="en-US"/>
          </a:p>
        </p:txBody>
      </p:sp>
      <p:sp>
        <p:nvSpPr>
          <p:cNvPr id="3" name="Date Placeholder 2"/>
          <p:cNvSpPr>
            <a:spLocks noGrp="1"/>
          </p:cNvSpPr>
          <p:nvPr>
            <p:ph type="dt" idx="1"/>
          </p:nvPr>
        </p:nvSpPr>
        <p:spPr>
          <a:xfrm>
            <a:off x="3978132" y="1"/>
            <a:ext cx="3043343" cy="465455"/>
          </a:xfrm>
          <a:prstGeom prst="rect">
            <a:avLst/>
          </a:prstGeom>
        </p:spPr>
        <p:txBody>
          <a:bodyPr vert="horz" lIns="93321" tIns="46660" rIns="93321" bIns="46660" rtlCol="0"/>
          <a:lstStyle>
            <a:lvl1pPr algn="r">
              <a:defRPr sz="1200"/>
            </a:lvl1pPr>
          </a:lstStyle>
          <a:p>
            <a:fld id="{6053241F-7ED4-45AC-844C-15DB0D5F9CCD}" type="datetimeFigureOut">
              <a:rPr lang="en-US" smtClean="0"/>
              <a:pPr/>
              <a:t>10/23/2013</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1" tIns="46660" rIns="93321" bIns="46660" rtlCol="0" anchor="ctr"/>
          <a:lstStyle/>
          <a:p>
            <a:endParaRPr lang="en-US"/>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21" tIns="46660" rIns="93321" bIns="466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42030"/>
            <a:ext cx="3043343" cy="465455"/>
          </a:xfrm>
          <a:prstGeom prst="rect">
            <a:avLst/>
          </a:prstGeom>
        </p:spPr>
        <p:txBody>
          <a:bodyPr vert="horz" lIns="93321" tIns="46660" rIns="93321" bIns="46660"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21" tIns="46660" rIns="93321" bIns="4666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58458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3C2727CB-9229-45E3-A9F9-892CE37BEBFE}" type="slidenum">
              <a:rPr lang="en-US"/>
              <a:pPr/>
              <a:t>10</a:t>
            </a:fld>
            <a:endParaRPr lang="en-US"/>
          </a:p>
        </p:txBody>
      </p:sp>
      <p:sp>
        <p:nvSpPr>
          <p:cNvPr id="235522" name="Rectangle 2"/>
          <p:cNvSpPr>
            <a:spLocks noGrp="1" noRot="1" noChangeAspect="1" noChangeArrowheads="1" noTextEdit="1"/>
          </p:cNvSpPr>
          <p:nvPr>
            <p:ph type="sldImg"/>
          </p:nvPr>
        </p:nvSpPr>
        <p:spPr>
          <a:xfrm>
            <a:off x="1184275" y="698500"/>
            <a:ext cx="4654550" cy="3490913"/>
          </a:xfrm>
          <a:ln/>
        </p:spPr>
      </p:sp>
      <p:sp>
        <p:nvSpPr>
          <p:cNvPr id="235523" name="Rectangle 3"/>
          <p:cNvSpPr>
            <a:spLocks noGrp="1" noChangeArrowheads="1"/>
          </p:cNvSpPr>
          <p:nvPr>
            <p:ph type="body" idx="1"/>
          </p:nvPr>
        </p:nvSpPr>
        <p:spPr>
          <a:xfrm>
            <a:off x="702310" y="4421827"/>
            <a:ext cx="5618480" cy="4189095"/>
          </a:xfrm>
        </p:spPr>
        <p:txBody>
          <a:bodyPr/>
          <a:lstStyle/>
          <a:p>
            <a:pPr>
              <a:buFont typeface="Arial" pitchFamily="34" charset="0"/>
              <a:buChar char="•"/>
            </a:pPr>
            <a:r>
              <a:rPr lang="en-US" dirty="0" smtClean="0"/>
              <a:t> It</a:t>
            </a:r>
            <a:r>
              <a:rPr lang="en-US" baseline="0" dirty="0" smtClean="0"/>
              <a:t> provides CAE solution for multi-domain  system-level development of embedded controllers.</a:t>
            </a:r>
          </a:p>
          <a:p>
            <a:pPr>
              <a:buFont typeface="Arial" pitchFamily="34" charset="0"/>
              <a:buNone/>
            </a:pPr>
            <a:r>
              <a:rPr lang="en-US" baseline="0" dirty="0" smtClean="0"/>
              <a:t>[Advance]</a:t>
            </a:r>
          </a:p>
          <a:p>
            <a:pPr>
              <a:buFont typeface="Arial" pitchFamily="34" charset="0"/>
              <a:buChar char="•"/>
            </a:pPr>
            <a:r>
              <a:rPr lang="en-US" baseline="0" dirty="0" smtClean="0"/>
              <a:t> It is using mathematical models to describe the system level behavior of your complex equipment to improve your design.</a:t>
            </a:r>
          </a:p>
          <a:p>
            <a:pPr defTabSz="917900" fontAlgn="base">
              <a:spcBef>
                <a:spcPct val="30000"/>
              </a:spcBef>
              <a:spcAft>
                <a:spcPct val="0"/>
              </a:spcAft>
              <a:defRPr/>
            </a:pPr>
            <a:r>
              <a:rPr lang="en-US" baseline="0" dirty="0" smtClean="0"/>
              <a:t>[Advance]</a:t>
            </a:r>
          </a:p>
          <a:p>
            <a:pPr>
              <a:buFont typeface="Arial" pitchFamily="34" charset="0"/>
              <a:buChar char="•"/>
            </a:pPr>
            <a:r>
              <a:rPr lang="en-US" baseline="0" dirty="0" smtClean="0"/>
              <a:t> You are automatically generating code for real-time testing and implementation of your design - from these models. </a:t>
            </a:r>
          </a:p>
          <a:p>
            <a:pPr>
              <a:buFont typeface="Arial" pitchFamily="34" charset="0"/>
              <a:buNone/>
            </a:pPr>
            <a:r>
              <a:rPr lang="en-US" baseline="0" dirty="0" smtClean="0"/>
              <a:t>And finally, </a:t>
            </a:r>
          </a:p>
          <a:p>
            <a:pPr defTabSz="917900" fontAlgn="base">
              <a:spcBef>
                <a:spcPct val="30000"/>
              </a:spcBef>
              <a:spcAft>
                <a:spcPct val="0"/>
              </a:spcAft>
              <a:defRPr/>
            </a:pPr>
            <a:r>
              <a:rPr lang="en-US" baseline="0" dirty="0" smtClean="0"/>
              <a:t>[Advance]</a:t>
            </a:r>
          </a:p>
          <a:p>
            <a:pPr>
              <a:buFont typeface="Arial" pitchFamily="34" charset="0"/>
              <a:buChar char="•"/>
            </a:pPr>
            <a:r>
              <a:rPr lang="en-US" baseline="0" dirty="0" smtClean="0"/>
              <a:t> Testing is done continuously to let you find errors and conflicting requirements early in the design where they are cheaper and easier to correct. </a:t>
            </a:r>
          </a:p>
          <a:p>
            <a:pPr>
              <a:buFont typeface="Arial" pitchFamily="34" charset="0"/>
              <a:buNone/>
            </a:pPr>
            <a:endParaRPr lang="en-US" baseline="0" dirty="0" smtClean="0"/>
          </a:p>
          <a:p>
            <a:pPr defTabSz="933204">
              <a:defRPr/>
            </a:pPr>
            <a:r>
              <a:rPr lang="en-US" dirty="0" smtClean="0">
                <a:latin typeface="Times New Roman" pitchFamily="18" charset="0"/>
                <a:cs typeface="Times New Roman" pitchFamily="18" charset="0"/>
              </a:rPr>
              <a:t>Next,</a:t>
            </a:r>
            <a:r>
              <a:rPr lang="en-US" baseline="0" dirty="0" smtClean="0">
                <a:latin typeface="Times New Roman" pitchFamily="18" charset="0"/>
                <a:cs typeface="Times New Roman" pitchFamily="18" charset="0"/>
              </a:rPr>
              <a:t> let’s specifically look at a couple of customer examples who used Model-Based Design.</a:t>
            </a:r>
            <a:endParaRPr lang="en-US" dirty="0" smtClean="0">
              <a:latin typeface="Times New Roman" pitchFamily="18" charset="0"/>
              <a:cs typeface="Times New Roman" pitchFamily="18" charset="0"/>
            </a:endParaRPr>
          </a:p>
          <a:p>
            <a:pPr>
              <a:buFont typeface="Arial" pitchFamily="34" charset="0"/>
              <a:buNone/>
            </a:pPr>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89E10F-3D37-4100-BC12-063FD08C7982}" type="slidenum">
              <a:rPr lang="en-US"/>
              <a:pPr fontAlgn="base">
                <a:spcBef>
                  <a:spcPct val="0"/>
                </a:spcBef>
                <a:spcAft>
                  <a:spcPct val="0"/>
                </a:spcAft>
                <a:defRPr/>
              </a:pPr>
              <a:t>11</a:t>
            </a:fld>
            <a:endParaRPr lang="en-US"/>
          </a:p>
        </p:txBody>
      </p:sp>
      <p:sp>
        <p:nvSpPr>
          <p:cNvPr id="13314" name="Rectangle 2"/>
          <p:cNvSpPr>
            <a:spLocks noGrp="1" noRot="1" noChangeAspect="1" noChangeArrowheads="1" noTextEdit="1"/>
          </p:cNvSpPr>
          <p:nvPr>
            <p:ph type="sldImg"/>
          </p:nvPr>
        </p:nvSpPr>
        <p:spPr bwMode="auto">
          <a:xfrm>
            <a:off x="1173769" y="698183"/>
            <a:ext cx="4680441" cy="3489297"/>
          </a:xfrm>
          <a:noFill/>
          <a:ln>
            <a:solidFill>
              <a:srgbClr val="000000"/>
            </a:solidFill>
            <a:miter lim="800000"/>
            <a:headEnd/>
            <a:tailEnd/>
          </a:ln>
        </p:spPr>
      </p:sp>
      <p:sp>
        <p:nvSpPr>
          <p:cNvPr id="13315" name="Rectangle 3"/>
          <p:cNvSpPr>
            <a:spLocks noGrp="1" noChangeArrowheads="1"/>
          </p:cNvSpPr>
          <p:nvPr>
            <p:ph type="body" idx="1"/>
          </p:nvPr>
        </p:nvSpPr>
        <p:spPr bwMode="auto">
          <a:xfrm>
            <a:off x="934789" y="4420207"/>
            <a:ext cx="5153525" cy="4190710"/>
          </a:xfrm>
          <a:noFill/>
        </p:spPr>
        <p:txBody>
          <a:bodyPr wrap="square" numCol="1" anchor="t" anchorCtr="0" compatLnSpc="1">
            <a:prstTxWarp prst="textNoShape">
              <a:avLst/>
            </a:prstTxWarp>
          </a:bodyPr>
          <a:lstStyle/>
          <a:p>
            <a:pPr>
              <a:buFont typeface="Arial" pitchFamily="34" charset="0"/>
              <a:buChar char="•"/>
            </a:pPr>
            <a:r>
              <a:rPr lang="en-US" sz="1400" dirty="0" smtClean="0"/>
              <a:t> Challenge: The</a:t>
            </a:r>
            <a:r>
              <a:rPr lang="en-US" sz="1400" baseline="0" dirty="0" smtClean="0"/>
              <a:t> Airbus 380 has over 20 fuel pumps and 40 valves to manage fuel system for the aircraft. The system was described with about a thousand requirements. The objective was to understand how the system behaves under multiple faults. It is can be very hard to predict how this system will behave with multiple small failures. Moreover, it can be very challenging to identify which requirement on page 5 conflicts with that on page 20.</a:t>
            </a:r>
          </a:p>
          <a:p>
            <a:pPr>
              <a:buFont typeface="Arial" pitchFamily="34" charset="0"/>
              <a:buChar char="•"/>
            </a:pPr>
            <a:r>
              <a:rPr lang="en-US" sz="1400" baseline="0" dirty="0" smtClean="0"/>
              <a:t>Airbus used Simulink and Stateflow as part of model based design to create a model of the system that was reused throughout the project. The system had about 45 charts, and 6000 states. </a:t>
            </a:r>
          </a:p>
          <a:p>
            <a:pPr>
              <a:buFont typeface="Arial" pitchFamily="34" charset="0"/>
              <a:buChar char="•"/>
            </a:pPr>
            <a:endParaRPr lang="en-US" sz="1400" baseline="0" dirty="0" smtClean="0"/>
          </a:p>
          <a:p>
            <a:pPr>
              <a:buFont typeface="Arial" pitchFamily="34" charset="0"/>
              <a:buChar char="•"/>
            </a:pPr>
            <a:r>
              <a:rPr lang="en-US" sz="1400" baseline="0" dirty="0" smtClean="0"/>
              <a:t>They saved months of time by using simulation with Model-based design as their solution.</a:t>
            </a:r>
          </a:p>
          <a:p>
            <a:pPr>
              <a:buFont typeface="Arial" pitchFamily="34" charset="0"/>
              <a:buChar char="•"/>
            </a:pPr>
            <a:endParaRPr lang="en-US" sz="1400"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9AFDEC28-A09D-498E-8173-C9B474AEB269}" type="slidenum">
              <a:rPr lang="en-US" smtClean="0"/>
              <a:pPr/>
              <a:t>12</a:t>
            </a:fld>
            <a:endParaRPr lang="en-US" smtClean="0"/>
          </a:p>
        </p:txBody>
      </p:sp>
      <p:sp>
        <p:nvSpPr>
          <p:cNvPr id="365571" name="Rectangle 2"/>
          <p:cNvSpPr>
            <a:spLocks noGrp="1" noRot="1" noChangeAspect="1" noChangeArrowheads="1" noTextEdit="1"/>
          </p:cNvSpPr>
          <p:nvPr>
            <p:ph type="sldImg"/>
          </p:nvPr>
        </p:nvSpPr>
        <p:spPr>
          <a:xfrm>
            <a:off x="1211668" y="698799"/>
            <a:ext cx="4607385" cy="3489374"/>
          </a:xfrm>
          <a:ln/>
        </p:spPr>
      </p:sp>
      <p:sp>
        <p:nvSpPr>
          <p:cNvPr id="365572" name="Rectangle 3"/>
          <p:cNvSpPr>
            <a:spLocks noGrp="1" noChangeArrowheads="1"/>
          </p:cNvSpPr>
          <p:nvPr>
            <p:ph type="body" idx="1"/>
          </p:nvPr>
        </p:nvSpPr>
        <p:spPr>
          <a:xfrm>
            <a:off x="934792" y="4420210"/>
            <a:ext cx="5153524" cy="4190710"/>
          </a:xfrm>
          <a:noFill/>
          <a:ln/>
        </p:spPr>
        <p:txBody>
          <a:bodyPr>
            <a:normAutofit/>
          </a:bodyPr>
          <a:lstStyle/>
          <a:p>
            <a:pPr>
              <a:buFont typeface="Arial" pitchFamily="34" charset="0"/>
              <a:buNone/>
            </a:pPr>
            <a:r>
              <a:rPr lang="en-US" sz="800" dirty="0" smtClean="0"/>
              <a:t>Gulfstream engineers needed to build a flexible pilot-in-the-loop aircraft simulation facility, including a six-degrees-of-freedom simulation of the aircraft, in preparation for a scheduled flight test of a modified Gulfstream G550.</a:t>
            </a:r>
          </a:p>
          <a:p>
            <a:pPr>
              <a:buFont typeface="Arial" pitchFamily="34" charset="0"/>
              <a:buNone/>
            </a:pPr>
            <a:endParaRPr lang="en-US" sz="800" dirty="0" smtClean="0"/>
          </a:p>
          <a:p>
            <a:pPr>
              <a:buFont typeface="Arial" pitchFamily="34" charset="0"/>
              <a:buNone/>
            </a:pPr>
            <a:r>
              <a:rPr lang="en-US" sz="800" dirty="0" smtClean="0"/>
              <a:t>Gulfstream engineers used Simulink, Aerospace </a:t>
            </a:r>
            <a:r>
              <a:rPr lang="en-US" sz="800" dirty="0" err="1" smtClean="0"/>
              <a:t>Blockset</a:t>
            </a:r>
            <a:r>
              <a:rPr lang="en-US" sz="800" dirty="0" smtClean="0"/>
              <a:t>, and Simulink Coder™ to develop the simulator and evaluate control law designs in real time during simulated flight.</a:t>
            </a:r>
          </a:p>
          <a:p>
            <a:pPr>
              <a:buFont typeface="Arial" pitchFamily="34" charset="0"/>
              <a:buNone/>
            </a:pPr>
            <a:endParaRPr lang="en-US" sz="800" dirty="0" smtClean="0"/>
          </a:p>
          <a:p>
            <a:pPr>
              <a:buFont typeface="Arial" pitchFamily="34" charset="0"/>
              <a:buNone/>
            </a:pPr>
            <a:r>
              <a:rPr lang="en-US" sz="800" dirty="0" smtClean="0"/>
              <a:t>Without MathWorks tools, we would not have met our deadline," notes </a:t>
            </a:r>
            <a:r>
              <a:rPr lang="en-US" sz="800" dirty="0" err="1" smtClean="0"/>
              <a:t>Saeed</a:t>
            </a:r>
            <a:r>
              <a:rPr lang="en-US" sz="800" dirty="0" smtClean="0"/>
              <a:t>. "By using the same tools to develop the aircraft dynamics model and the pilot-in-the loop simulation, we could rapidly develop and evaluate the control system.“</a:t>
            </a:r>
          </a:p>
          <a:p>
            <a:pPr>
              <a:buFont typeface="Arial" pitchFamily="34" charset="0"/>
              <a:buNone/>
            </a:pPr>
            <a:r>
              <a:rPr lang="en-US" sz="800" dirty="0" smtClean="0"/>
              <a:t>Gulfstream used the simulation laboratory to prepare test pilots for flight testing. The pilots reported that the simulator closely matched the flight characteristics of the actual aircraft and provided an outstanding environment to prepare for flight tests.</a:t>
            </a:r>
          </a:p>
          <a:p>
            <a:pPr>
              <a:buFont typeface="Arial" pitchFamily="34" charset="0"/>
              <a:buNone/>
            </a:pPr>
            <a:endParaRPr lang="en-US" sz="800"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now apply Model</a:t>
            </a:r>
            <a:r>
              <a:rPr lang="en-US" baseline="0" dirty="0" smtClean="0"/>
              <a:t> Based Design to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608075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
            </a:r>
            <a:r>
              <a:rPr lang="en-US" baseline="0" dirty="0" smtClean="0"/>
              <a:t>et us look at how Model-Based Design can be applied to the design of cockpit displays. The system can be broken does into 3 parts. First is the plant. This part represents the various physical components aboard the aircraft for example the hydraulic systems, electrical systems etc. Sensors read data from these systems and send them to the control logic portion. This control logic part represents the controller for the display system. From this part, we send commands to the display part. The display part contains GLUE code and graphics code for actually generating graphics on the DU. User input is sent from the display part to affect the plant model and affects the control of the system.</a:t>
            </a:r>
          </a:p>
          <a:p>
            <a:endParaRPr lang="en-US" baseline="0" dirty="0" smtClean="0"/>
          </a:p>
          <a:p>
            <a:r>
              <a:rPr lang="en-US" baseline="0" dirty="0" smtClean="0"/>
              <a:t>My focus for this presentation is on the control logic part of the model. [Advance]</a:t>
            </a:r>
          </a:p>
          <a:p>
            <a:endParaRPr lang="en-US" baseline="0" dirty="0" smtClean="0"/>
          </a:p>
          <a:p>
            <a:r>
              <a:rPr lang="en-US" baseline="0" dirty="0" smtClean="0"/>
              <a:t>As you are familiar, this part performs 3 primary functions. It first processes and normalizes raw sensor data from the aircraft. Which it them passes to the warning management logic. These warnings and signal data is then used to select pages that should be displayed on the DUs. Let us look at the warning management and page control portions in more detail.</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662230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97003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warnings generated depend on the phase of flight and the modes</a:t>
            </a:r>
            <a:r>
              <a:rPr lang="en-US" baseline="0" dirty="0" smtClean="0"/>
              <a:t> of systems like fuel quantity measure aboard the aircraft</a:t>
            </a:r>
            <a:r>
              <a:rPr lang="en-US" dirty="0" smtClean="0"/>
              <a:t>. The phase of flight is important because o</a:t>
            </a:r>
            <a:r>
              <a:rPr lang="en-US" baseline="0" dirty="0" smtClean="0"/>
              <a:t>nly specific signals are monitored in each phase of flight and components can have different conditions for switching between modes based on the phase of flight. Here in the example, the phases of flight are </a:t>
            </a:r>
            <a:r>
              <a:rPr lang="en-US" baseline="0" dirty="0" err="1" smtClean="0"/>
              <a:t>EnginesOff</a:t>
            </a:r>
            <a:r>
              <a:rPr lang="en-US" baseline="0" dirty="0" smtClean="0"/>
              <a:t> and Pushback and Taxi while Fuel Quantity can either be Normal or Low.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then you do not have one component or signal to model, there are thousands.</a:t>
            </a:r>
          </a:p>
          <a:p>
            <a:endParaRPr lang="en-US"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19156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with thousands of signals and each having different modes, it is very important to have a clear representation for this mode logic in order to debug and test this logic.</a:t>
            </a:r>
          </a:p>
          <a:p>
            <a:endParaRPr lang="en-US" baseline="0" dirty="0" smtClean="0"/>
          </a:p>
          <a:p>
            <a:r>
              <a:rPr lang="en-US" baseline="0" dirty="0" smtClean="0"/>
              <a:t>So the key challenge here is that there is complex mode logic that needs to be represented.</a:t>
            </a:r>
          </a:p>
          <a:p>
            <a:endParaRPr lang="en-US"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219156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 the rep</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10185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a:t>
            </a:r>
            <a:r>
              <a:rPr lang="en-US" baseline="0" dirty="0" smtClean="0"/>
              <a:t> generation depends on the modes of the display hardware, that is, is it booting up, running etc. Then the other factors are the phases of flight, modes of components (faults) and pilot selection. There is deterministic priority for showing pages on the DUs which is quite complex. Only certain transitions between pages are allowed and the system needs to reach to external events and condition changes. </a:t>
            </a:r>
          </a:p>
          <a:p>
            <a:endParaRPr lang="en-US" baseline="0" dirty="0" smtClean="0"/>
          </a:p>
          <a:p>
            <a:r>
              <a:rPr lang="en-US" baseline="0" dirty="0" smtClean="0"/>
              <a:t>Let us look at how to model these systems with modeling methods available with our tools.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98915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1918497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representing</a:t>
            </a:r>
            <a:r>
              <a:rPr lang="en-US" baseline="0" dirty="0" smtClean="0"/>
              <a:t> stages of a sequence or the modes of a component, state machines are the most clear representation. The stages or modes are represented as states of the systems. Valid transitions between states are represented with arrows and conditions or events are used to guard the transitions. There is a deterministic order of execution in state machines so that you can be sure of how the system will behave.</a:t>
            </a:r>
          </a:p>
          <a:p>
            <a:endParaRPr lang="en-US" baseline="0" dirty="0" smtClean="0"/>
          </a:p>
          <a:p>
            <a:r>
              <a:rPr lang="en-US" baseline="0" dirty="0" smtClean="0"/>
              <a:t>The conditions for transitioning between states can be complex and you can use a combination of truth tables for combinatorial logic, flow charts for decision flow, block diagrams for control algorithms and MATLAB/C for textual algorithms. And with our tools, you can link the elements of the design with the requirements electronically.</a:t>
            </a:r>
          </a:p>
          <a:p>
            <a:endParaRPr lang="en-US" baseline="0" dirty="0" smtClean="0"/>
          </a:p>
          <a:p>
            <a:r>
              <a:rPr lang="en-US" baseline="0" dirty="0" smtClean="0"/>
              <a:t>As you are designing your models, you continuously verify them with simulation.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4261835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398837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simulate the model you can understand and check how it behaves using animation as you</a:t>
            </a:r>
            <a:r>
              <a:rPr lang="en-US" baseline="0" dirty="0" smtClean="0"/>
              <a:t> can see in the model</a:t>
            </a:r>
            <a:r>
              <a:rPr lang="en-US" dirty="0" smtClean="0"/>
              <a:t>. </a:t>
            </a:r>
          </a:p>
          <a:p>
            <a:r>
              <a:rPr lang="en-US" dirty="0" smtClean="0"/>
              <a:t>As</a:t>
            </a:r>
            <a:r>
              <a:rPr lang="en-US" baseline="0" dirty="0" smtClean="0"/>
              <a:t> the graphic in the screen shows you, by the way the clip on the bottom is from product, you notice how the logic in the system is progressing</a:t>
            </a:r>
            <a:r>
              <a:rPr lang="en-US" dirty="0" smtClean="0"/>
              <a:t>. There</a:t>
            </a:r>
            <a:r>
              <a:rPr lang="en-US" baseline="0" dirty="0" smtClean="0"/>
              <a:t> are additional </a:t>
            </a:r>
            <a:r>
              <a:rPr lang="en-US" dirty="0" smtClean="0"/>
              <a:t>debugging</a:t>
            </a:r>
            <a:r>
              <a:rPr lang="en-US" baseline="0" dirty="0" smtClean="0"/>
              <a:t> </a:t>
            </a:r>
            <a:r>
              <a:rPr lang="en-US" dirty="0" smtClean="0"/>
              <a:t>capabilities to pause</a:t>
            </a:r>
            <a:r>
              <a:rPr lang="en-US" baseline="0" dirty="0" smtClean="0"/>
              <a:t> and </a:t>
            </a:r>
            <a:r>
              <a:rPr lang="en-US" dirty="0" smtClean="0"/>
              <a:t>step through the logic to inspect </a:t>
            </a:r>
            <a:r>
              <a:rPr lang="en-US" baseline="0" dirty="0" smtClean="0"/>
              <a:t>it</a:t>
            </a:r>
            <a:r>
              <a:rPr lang="en-US" dirty="0" smtClean="0"/>
              <a:t>.</a:t>
            </a:r>
          </a:p>
          <a:p>
            <a:r>
              <a:rPr lang="en-US" dirty="0" smtClean="0"/>
              <a:t>This</a:t>
            </a:r>
            <a:r>
              <a:rPr lang="en-US" baseline="0" dirty="0" smtClean="0"/>
              <a:t> step is very important as it helps the designer of the algorithm identify and eliminate issues with the design before any code has been written or any hardware is available.</a:t>
            </a:r>
            <a:endParaRPr lang="en-US" dirty="0" smtClean="0"/>
          </a:p>
          <a:p>
            <a:r>
              <a:rPr lang="en-US" dirty="0" smtClean="0"/>
              <a:t> After you have checke</a:t>
            </a:r>
            <a:r>
              <a:rPr lang="en-US" baseline="0" dirty="0" smtClean="0"/>
              <a:t>d that your algorithm behaves as expected, you are now ready to perform more rigorous verification of your design.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338131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start, you link the parts of your model</a:t>
            </a:r>
            <a:r>
              <a:rPr lang="en-US" baseline="0" dirty="0" smtClean="0"/>
              <a:t> with </a:t>
            </a:r>
            <a:r>
              <a:rPr lang="en-US" baseline="0" smtClean="0"/>
              <a:t>your requirements. </a:t>
            </a:r>
            <a:r>
              <a:rPr lang="en-US" smtClean="0"/>
              <a:t>Not </a:t>
            </a:r>
            <a:r>
              <a:rPr lang="en-US" dirty="0" smtClean="0"/>
              <a:t>only</a:t>
            </a:r>
            <a:r>
              <a:rPr lang="en-US" baseline="0" dirty="0" smtClean="0"/>
              <a:t> your model, you can also link individual tests with requirements in DOORS, WORD and other formats. Then verification engine can then check whether the test suite completely exercises all parts of your model or it can run a static analysis to see if all parts of the model can be exercised based on its structure. </a:t>
            </a:r>
          </a:p>
          <a:p>
            <a:endParaRPr lang="en-US" baseline="0" dirty="0" smtClean="0"/>
          </a:p>
          <a:p>
            <a:r>
              <a:rPr lang="en-US" dirty="0" smtClean="0"/>
              <a:t>Further our tools</a:t>
            </a:r>
            <a:r>
              <a:rPr lang="en-US" baseline="0" dirty="0" smtClean="0"/>
              <a:t> use formal methods to </a:t>
            </a:r>
            <a:r>
              <a:rPr lang="en-US" dirty="0" smtClean="0"/>
              <a:t>detect design errors and dead logic.</a:t>
            </a:r>
          </a:p>
          <a:p>
            <a:endParaRPr lang="en-US" dirty="0" smtClean="0"/>
          </a:p>
          <a:p>
            <a:r>
              <a:rPr lang="en-US" dirty="0" smtClean="0"/>
              <a:t>Once you are satisfied</a:t>
            </a:r>
            <a:r>
              <a:rPr lang="en-US" baseline="0" dirty="0" smtClean="0"/>
              <a:t> with the design, you can then generate code automatically.</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3942253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3988378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generate C/C++,</a:t>
            </a:r>
            <a:r>
              <a:rPr lang="en-US" baseline="0" dirty="0" smtClean="0"/>
              <a:t> HDL or PLC code to target your hardware. The generated code is again linked electronically to the model and the requirements doc for easy traceability.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394225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generate C/C++,</a:t>
            </a:r>
            <a:r>
              <a:rPr lang="en-US" baseline="0" dirty="0" smtClean="0"/>
              <a:t> HDL or PLC code to target your hardware. The generated code is again linked electronically to the model and the requirements doc for easy traceability.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94225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01872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2887813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Stateflow® is an environment for modeling and simulating </a:t>
            </a:r>
            <a:r>
              <a:rPr lang="en-US" dirty="0" smtClean="0"/>
              <a:t>decision </a:t>
            </a:r>
            <a:r>
              <a:rPr lang="en-US" dirty="0"/>
              <a:t>logic </a:t>
            </a:r>
            <a:r>
              <a:rPr lang="en-US" dirty="0" smtClean="0"/>
              <a:t>in reactive systems. </a:t>
            </a:r>
            <a:r>
              <a:rPr lang="en-US" dirty="0"/>
              <a:t>Using Stateflow, you can design </a:t>
            </a:r>
            <a:r>
              <a:rPr lang="en-US" dirty="0" smtClean="0"/>
              <a:t>supervisory control, task scheduling and fault management applications that can then call Simulink models to solve </a:t>
            </a:r>
            <a:r>
              <a:rPr lang="en-US" dirty="0"/>
              <a:t>the dynamics of the problem at hand</a:t>
            </a:r>
            <a:r>
              <a:rPr lang="en-US" dirty="0" smtClean="0"/>
              <a:t>. In your simulation, </a:t>
            </a:r>
            <a:r>
              <a:rPr lang="en-US" dirty="0"/>
              <a:t>you can </a:t>
            </a:r>
            <a:r>
              <a:rPr lang="en-US" dirty="0" smtClean="0"/>
              <a:t>also use </a:t>
            </a:r>
            <a:r>
              <a:rPr lang="en-US" dirty="0"/>
              <a:t>MATLAB for data processing and data visualization.</a:t>
            </a:r>
          </a:p>
          <a:p>
            <a:endParaRPr lang="en-US" dirty="0"/>
          </a:p>
          <a:p>
            <a:r>
              <a:rPr lang="en-US" dirty="0" smtClean="0"/>
              <a:t>Stateflow </a:t>
            </a:r>
            <a:r>
              <a:rPr lang="en-US" dirty="0"/>
              <a:t>lets you combine graphical and tabular representations, including state transition diagrams, flow charts, state transition tables, and truth tables, to model how your system reacts to events, time-based conditions, and external input signals.</a:t>
            </a:r>
          </a:p>
          <a:p>
            <a:r>
              <a:rPr lang="en-US" dirty="0"/>
              <a:t> </a:t>
            </a:r>
            <a:endParaRPr lang="en-US" dirty="0" smtClean="0"/>
          </a:p>
          <a:p>
            <a:r>
              <a:rPr lang="en-US" dirty="0"/>
              <a:t>Using state machines </a:t>
            </a:r>
            <a:r>
              <a:rPr lang="en-US" dirty="0" smtClean="0"/>
              <a:t>with flow </a:t>
            </a:r>
            <a:r>
              <a:rPr lang="en-US" dirty="0"/>
              <a:t>charts you can represent complex logic concisely and </a:t>
            </a:r>
            <a:r>
              <a:rPr lang="en-US" dirty="0" smtClean="0"/>
              <a:t>clearly. </a:t>
            </a:r>
            <a:endParaRPr lang="en-US" dirty="0"/>
          </a:p>
          <a:p>
            <a:r>
              <a:rPr lang="en-US" dirty="0" smtClean="0"/>
              <a:t>You can use state hierarchy and concurrent execution of components to accurately describe the dynamics of the system. </a:t>
            </a:r>
          </a:p>
          <a:p>
            <a:endParaRPr lang="en-US" dirty="0"/>
          </a:p>
          <a:p>
            <a:r>
              <a:rPr lang="en-US" dirty="0" smtClean="0"/>
              <a:t>When you simulate the model you can understand and check how it behaves using diagram animation. The debugger provides additional capabilities to step through the logic and understand it.</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38131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08475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Simulink is used to respond to continuous changes in dynamic systems.  </a:t>
            </a:r>
          </a:p>
          <a:p>
            <a:r>
              <a:rPr lang="en-US" dirty="0" smtClean="0"/>
              <a:t>Stateflow is used to respond to instantaneous changes in dynamic systems.</a:t>
            </a:r>
          </a:p>
          <a:p>
            <a:r>
              <a:rPr lang="en-US" dirty="0" smtClean="0"/>
              <a:t>Real-world systems have to respond to both continuous and instantaneous changes.</a:t>
            </a:r>
          </a:p>
          <a:p>
            <a:endParaRPr lang="en-US" dirty="0" smtClean="0"/>
          </a:p>
          <a:p>
            <a:r>
              <a:rPr lang="en-US" dirty="0" smtClean="0"/>
              <a:t>For example, a car has continuous suspension dynamics and instantaneous gear changes.</a:t>
            </a:r>
          </a:p>
          <a:p>
            <a:r>
              <a:rPr lang="en-US" dirty="0" smtClean="0"/>
              <a:t>A rocket has a propulsion system that changes continuously with time and distinct liftoff stages that change instantaneously.</a:t>
            </a:r>
          </a:p>
          <a:p>
            <a:r>
              <a:rPr lang="en-US" dirty="0" smtClean="0"/>
              <a:t>Robots move in a continuous fashion, but have distinct modes of operation.</a:t>
            </a:r>
          </a:p>
          <a:p>
            <a:endParaRPr lang="en-US" dirty="0" smtClean="0"/>
          </a:p>
          <a:p>
            <a:r>
              <a:rPr lang="en-US" dirty="0" smtClean="0"/>
              <a:t>The point is that in order to model real-world systems, you should have both Simulink and Stateflow.</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3687968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Stateflow, apart from being able to create the logic, you can also simulate it and view its behavior with animation. Like in this example, you can see that the states are highlighting as they become active. The capability to simulate and animate along with an integrated debugger makes it easy to step through logic and understand it.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62851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137">
              <a:defRPr/>
            </a:pPr>
            <a:r>
              <a:rPr lang="en-US" dirty="0" smtClean="0"/>
              <a:t>Before</a:t>
            </a:r>
            <a:r>
              <a:rPr lang="en-US" baseline="0" dirty="0" smtClean="0"/>
              <a:t> I talk about that, lets talk about why we should care about Model Based Design. I looked through some white papers and came across this study by  NASA that shows the relative expense of fixing errors based relative to when they are introduced. </a:t>
            </a:r>
          </a:p>
          <a:p>
            <a:pPr defTabSz="933137">
              <a:defRPr/>
            </a:pPr>
            <a:endParaRPr lang="en-US" dirty="0" smtClean="0"/>
          </a:p>
          <a:p>
            <a:pPr defTabSz="933137">
              <a:defRPr/>
            </a:pPr>
            <a:r>
              <a:rPr lang="en-US" baseline="0" dirty="0" smtClean="0"/>
              <a:t>Bar color corresponds to the project phase where the error was introduced.</a:t>
            </a:r>
          </a:p>
          <a:p>
            <a:pPr defTabSz="933137">
              <a:defRPr/>
            </a:pPr>
            <a:r>
              <a:rPr lang="en-US" baseline="0" dirty="0" smtClean="0"/>
              <a:t>[Advance] </a:t>
            </a:r>
          </a:p>
          <a:p>
            <a:pPr defTabSz="933137">
              <a:defRPr/>
            </a:pPr>
            <a:r>
              <a:rPr lang="en-US" baseline="0" dirty="0" smtClean="0"/>
              <a:t>For example the most expensive type of error to fix is an error in the requirements that is only found during testing. </a:t>
            </a:r>
          </a:p>
          <a:p>
            <a:pPr defTabSz="933137">
              <a:defRPr/>
            </a:pPr>
            <a:r>
              <a:rPr lang="en-US" baseline="0" dirty="0" smtClean="0"/>
              <a:t>It is very expensive because you will need to go through the whole development process to fix it – not only expensive, but also time-consuming.</a:t>
            </a:r>
          </a:p>
          <a:p>
            <a:pPr defTabSz="933137">
              <a:defRPr/>
            </a:pPr>
            <a:endParaRPr lang="en-US" baseline="0" dirty="0" smtClean="0"/>
          </a:p>
          <a:p>
            <a:pPr defTabSz="933137">
              <a:defRPr/>
            </a:pPr>
            <a:r>
              <a:rPr lang="en-US" baseline="0" dirty="0" smtClean="0"/>
              <a:t>So, finding errors early means we can develop our products cheaper and quicker, and that is why it is so important.</a:t>
            </a:r>
          </a:p>
          <a:p>
            <a:pPr defTabSz="933137">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7864" indent="-177864" defTabSz="933137" eaLnBrk="0" hangingPunct="0">
              <a:lnSpc>
                <a:spcPct val="80000"/>
              </a:lnSpc>
              <a:defRPr/>
            </a:pPr>
            <a:r>
              <a:rPr lang="en-US" altLang="ja-JP" sz="1000" dirty="0"/>
              <a:t>Let’s look at a simplified representation of a traditional development to understand why it is difficult to find errors early in designing multi-domain systems. </a:t>
            </a:r>
          </a:p>
          <a:p>
            <a:pPr marL="174964" indent="-174964">
              <a:lnSpc>
                <a:spcPct val="80000"/>
              </a:lnSpc>
            </a:pPr>
            <a:endParaRPr lang="en-US" altLang="ja-JP" sz="1000" b="1" dirty="0"/>
          </a:p>
          <a:p>
            <a:pPr marL="174964" indent="-174964">
              <a:lnSpc>
                <a:spcPct val="80000"/>
              </a:lnSpc>
            </a:pPr>
            <a:r>
              <a:rPr lang="en-US" altLang="ja-JP" sz="1000" b="1" dirty="0"/>
              <a:t>[ Short Version ]</a:t>
            </a:r>
          </a:p>
          <a:p>
            <a:pPr marL="174964" indent="-174964">
              <a:lnSpc>
                <a:spcPct val="80000"/>
              </a:lnSpc>
            </a:pPr>
            <a:r>
              <a:rPr lang="en-US" altLang="ja-JP" sz="1000" dirty="0"/>
              <a:t>[Advance]</a:t>
            </a:r>
          </a:p>
          <a:p>
            <a:pPr marL="174964" indent="-174964">
              <a:lnSpc>
                <a:spcPct val="80000"/>
              </a:lnSpc>
            </a:pPr>
            <a:r>
              <a:rPr lang="en-US" sz="1000" dirty="0"/>
              <a:t>The complexity in systems is dictating more complex requirements. These more complex requirements are difficult to analyze and to manage as they change.</a:t>
            </a:r>
            <a:endParaRPr lang="en-US" altLang="ja-JP" sz="1000" dirty="0"/>
          </a:p>
          <a:p>
            <a:pPr marL="177864" indent="-177864" defTabSz="933137" eaLnBrk="0" hangingPunct="0">
              <a:lnSpc>
                <a:spcPct val="80000"/>
              </a:lnSpc>
              <a:defRPr/>
            </a:pPr>
            <a:r>
              <a:rPr lang="en-US" sz="1000" dirty="0"/>
              <a:t>[Advance]</a:t>
            </a:r>
          </a:p>
          <a:p>
            <a:pPr marL="177864" indent="-177864" defTabSz="933137" eaLnBrk="0" hangingPunct="0">
              <a:lnSpc>
                <a:spcPct val="80000"/>
              </a:lnSpc>
              <a:defRPr/>
            </a:pPr>
            <a:r>
              <a:rPr lang="en-US" sz="1000" dirty="0"/>
              <a:t>Complexity of specifications makes them easy to misinterpret. It is also difficult to trace specs to the design.</a:t>
            </a:r>
          </a:p>
          <a:p>
            <a:pPr marL="177864" indent="-177864" defTabSz="933137" eaLnBrk="0" hangingPunct="0">
              <a:lnSpc>
                <a:spcPct val="80000"/>
              </a:lnSpc>
              <a:defRPr/>
            </a:pPr>
            <a:r>
              <a:rPr lang="en-US" sz="1000" dirty="0"/>
              <a:t>[Advance]</a:t>
            </a:r>
          </a:p>
          <a:p>
            <a:pPr marL="177864" indent="-177864">
              <a:lnSpc>
                <a:spcPct val="80000"/>
              </a:lnSpc>
            </a:pPr>
            <a:r>
              <a:rPr lang="en-US" sz="1000" dirty="0"/>
              <a:t>The controller algorithms are manually tuned on a prototype or on the actual system. Prototypes often are not easily available or let you test only part of the overall system. </a:t>
            </a:r>
          </a:p>
          <a:p>
            <a:pPr defTabSz="917900" fontAlgn="base">
              <a:spcBef>
                <a:spcPct val="30000"/>
              </a:spcBef>
              <a:spcAft>
                <a:spcPct val="0"/>
              </a:spcAft>
            </a:pPr>
            <a:r>
              <a:rPr lang="en-US" sz="1000" dirty="0"/>
              <a:t>[Advance]</a:t>
            </a:r>
          </a:p>
          <a:p>
            <a:pPr defTabSz="917900" fontAlgn="base">
              <a:spcBef>
                <a:spcPct val="30000"/>
              </a:spcBef>
              <a:spcAft>
                <a:spcPct val="0"/>
              </a:spcAft>
            </a:pPr>
            <a:r>
              <a:rPr lang="en-US" sz="1000" dirty="0"/>
              <a:t>Coding is done manually, often resulting in errors when design is not interpreted correctly. </a:t>
            </a:r>
          </a:p>
          <a:p>
            <a:pPr defTabSz="917900" fontAlgn="base">
              <a:spcBef>
                <a:spcPct val="30000"/>
              </a:spcBef>
              <a:spcAft>
                <a:spcPct val="0"/>
              </a:spcAft>
            </a:pPr>
            <a:r>
              <a:rPr lang="en-US" sz="1000" dirty="0"/>
              <a:t>[Advance]</a:t>
            </a:r>
          </a:p>
          <a:p>
            <a:pPr defTabSz="917900" fontAlgn="base">
              <a:spcBef>
                <a:spcPct val="30000"/>
              </a:spcBef>
              <a:spcAft>
                <a:spcPct val="0"/>
              </a:spcAft>
            </a:pPr>
            <a:r>
              <a:rPr lang="en-US" sz="1000" dirty="0"/>
              <a:t>And the integration and test phase is where the problems show up, since that is the first time systems are integrated. The result is that errors are found late and are expensive to fix.</a:t>
            </a:r>
          </a:p>
          <a:p>
            <a:pPr defTabSz="917900" fontAlgn="base">
              <a:spcBef>
                <a:spcPct val="30000"/>
              </a:spcBef>
              <a:spcAft>
                <a:spcPct val="0"/>
              </a:spcAft>
            </a:pPr>
            <a:r>
              <a:rPr lang="en-US" sz="1000" dirty="0"/>
              <a:t>[Advance]</a:t>
            </a:r>
          </a:p>
          <a:p>
            <a:pPr marL="177864" indent="-177864">
              <a:lnSpc>
                <a:spcPct val="80000"/>
              </a:lnSpc>
            </a:pPr>
            <a:r>
              <a:rPr lang="en-US" sz="1000" dirty="0"/>
              <a:t>The different tools used throughout the development process make it difficult to understand how the whole system will work and how different components will interact with each other.  </a:t>
            </a:r>
          </a:p>
          <a:p>
            <a:pPr marL="177864" indent="-177864">
              <a:lnSpc>
                <a:spcPct val="80000"/>
              </a:lnSpc>
            </a:pPr>
            <a:r>
              <a:rPr lang="en-US" sz="1000" dirty="0"/>
              <a:t>If different groups are working on different parts of the projects, there is also a communication problem between them.</a:t>
            </a:r>
          </a:p>
          <a:p>
            <a:pPr defTabSz="917900" fontAlgn="base">
              <a:spcBef>
                <a:spcPct val="30000"/>
              </a:spcBef>
              <a:spcAft>
                <a:spcPct val="0"/>
              </a:spcAft>
            </a:pPr>
            <a:r>
              <a:rPr lang="en-US" sz="1000" dirty="0"/>
              <a:t>[Advance]</a:t>
            </a:r>
          </a:p>
          <a:p>
            <a:r>
              <a:rPr lang="en-US" sz="1000" dirty="0">
                <a:latin typeface="Times" pitchFamily="18" charset="0"/>
              </a:rPr>
              <a:t>So let me introduce Model-Based Design and explain how it will help you detect errors early and therefore allow you to design innovative products with high performance faster and cheaper.</a:t>
            </a:r>
          </a:p>
          <a:p>
            <a:pPr defTabSz="933137">
              <a:defRPr/>
            </a:pPr>
            <a:r>
              <a:rPr lang="en-US" sz="1000" dirty="0">
                <a:latin typeface="Times" pitchFamily="18" charset="0"/>
              </a:rPr>
              <a:t>Model-Based Design is a Computer Aided Engineering (CAE) solution for MATHEMATICALLY describing how the equipment will work. </a:t>
            </a:r>
          </a:p>
          <a:p>
            <a:pPr marL="177864" indent="-177864">
              <a:lnSpc>
                <a:spcPct val="80000"/>
              </a:lnSpc>
            </a:pPr>
            <a:r>
              <a:rPr lang="en-US" sz="1000" dirty="0"/>
              <a:t>[Advance]</a:t>
            </a:r>
          </a:p>
          <a:p>
            <a:pPr marL="174417" indent="-174417">
              <a:lnSpc>
                <a:spcPct val="80000"/>
              </a:lnSpc>
            </a:pPr>
            <a:endParaRPr lang="en-US" sz="10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137">
              <a:defRPr/>
            </a:pPr>
            <a:r>
              <a:rPr lang="en-US" dirty="0">
                <a:latin typeface="Times" pitchFamily="18" charset="0"/>
              </a:rPr>
              <a:t>With Model-Based Design you combine all these components – mechanical, electrical, control, and software.</a:t>
            </a:r>
          </a:p>
          <a:p>
            <a:pPr defTabSz="933137">
              <a:defRPr/>
            </a:pPr>
            <a:r>
              <a:rPr lang="en-US" dirty="0">
                <a:latin typeface="Times" pitchFamily="18" charset="0"/>
              </a:rPr>
              <a:t>[Advance]</a:t>
            </a:r>
          </a:p>
          <a:p>
            <a:pPr defTabSz="933137">
              <a:defRPr/>
            </a:pPr>
            <a:r>
              <a:rPr lang="en-US" dirty="0">
                <a:latin typeface="Times" pitchFamily="18" charset="0"/>
              </a:rPr>
              <a:t>in a system-level model of your process or machine.</a:t>
            </a:r>
          </a:p>
          <a:p>
            <a:pPr defTabSz="933137">
              <a:defRPr/>
            </a:pPr>
            <a:r>
              <a:rPr lang="en-US" dirty="0">
                <a:latin typeface="Times" pitchFamily="18" charset="0"/>
              </a:rPr>
              <a:t>So the key to Model-Based Design is that you start with a block diagram that mathematically models the system behavior. </a:t>
            </a:r>
          </a:p>
          <a:p>
            <a:pPr defTabSz="933204">
              <a:defRPr/>
            </a:pPr>
            <a:endParaRPr lang="en-US" baseline="0" dirty="0" smtClean="0">
              <a:latin typeface="Times" pitchFamily="18" charset="0"/>
            </a:endParaRPr>
          </a:p>
          <a:p>
            <a:pPr defTabSz="933204">
              <a:defRPr/>
            </a:pPr>
            <a:r>
              <a:rPr lang="en-US" baseline="0" dirty="0" smtClean="0">
                <a:latin typeface="Times" pitchFamily="18" charset="0"/>
              </a:rPr>
              <a:t>By being able to model the system behavior, you can then use dynamic system simulation and try out your ideas. First, you gain an understanding of the overall system that you </a:t>
            </a:r>
          </a:p>
          <a:p>
            <a:pPr defTabSz="933204">
              <a:defRPr/>
            </a:pPr>
            <a:r>
              <a:rPr lang="en-US" baseline="0" dirty="0" smtClean="0">
                <a:latin typeface="Times" pitchFamily="18" charset="0"/>
              </a:rPr>
              <a:t>are building early in the design.  And with this, you can try out different design alternatives, and do initial what-if studies the would be too risky to test directly on the system.</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3137">
              <a:defRPr/>
            </a:pPr>
            <a:r>
              <a:rPr lang="en-US" baseline="0" dirty="0" smtClean="0">
                <a:latin typeface="Times" pitchFamily="18" charset="0"/>
              </a:rPr>
              <a:t>For engineers, block diagrams are easier to understand than text – because they are visual.  </a:t>
            </a:r>
          </a:p>
          <a:p>
            <a:pPr defTabSz="933137">
              <a:defRPr/>
            </a:pPr>
            <a:r>
              <a:rPr lang="en-US" baseline="0" dirty="0" smtClean="0">
                <a:latin typeface="Times" pitchFamily="18" charset="0"/>
              </a:rPr>
              <a:t>[Advance]</a:t>
            </a:r>
          </a:p>
          <a:p>
            <a:pPr defTabSz="933137">
              <a:defRPr/>
            </a:pPr>
            <a:r>
              <a:rPr lang="en-US" baseline="0" dirty="0" smtClean="0">
                <a:latin typeface="Times" pitchFamily="18" charset="0"/>
              </a:rPr>
              <a:t>In essence, a block diagram complements the text requirements to communicate design intent. </a:t>
            </a:r>
          </a:p>
          <a:p>
            <a:pPr defTabSz="933137">
              <a:defRPr/>
            </a:pPr>
            <a:r>
              <a:rPr lang="en-US" baseline="0" dirty="0" smtClean="0">
                <a:latin typeface="Times" pitchFamily="18" charset="0"/>
              </a:rPr>
              <a:t>Actually you can take the text requirements that you have and electronically connect them to your model to show which part of the model implements which requirement. </a:t>
            </a:r>
          </a:p>
          <a:p>
            <a:pPr defTabSz="917900" fontAlgn="base">
              <a:spcBef>
                <a:spcPct val="30000"/>
              </a:spcBef>
              <a:spcAft>
                <a:spcPct val="0"/>
              </a:spcAft>
              <a:defRPr/>
            </a:pPr>
            <a:r>
              <a:rPr lang="en-US" baseline="0" dirty="0" smtClean="0">
                <a:latin typeface="Times" pitchFamily="18" charset="0"/>
              </a:rPr>
              <a:t>[ Advance]</a:t>
            </a:r>
          </a:p>
          <a:p>
            <a:r>
              <a:rPr lang="en-US" dirty="0" smtClean="0">
                <a:latin typeface="Times" pitchFamily="18" charset="0"/>
              </a:rPr>
              <a:t>This model is elaborated to include all the different</a:t>
            </a:r>
            <a:r>
              <a:rPr lang="en-US" baseline="0" dirty="0" smtClean="0">
                <a:latin typeface="Times" pitchFamily="18" charset="0"/>
              </a:rPr>
              <a:t> elements of the design and operating conditions in one environment.</a:t>
            </a:r>
          </a:p>
          <a:p>
            <a:r>
              <a:rPr lang="en-US" baseline="0" dirty="0" smtClean="0">
                <a:latin typeface="Times" pitchFamily="18" charset="0"/>
              </a:rPr>
              <a:t>[ Advance]</a:t>
            </a:r>
          </a:p>
          <a:p>
            <a:r>
              <a:rPr lang="en-US" baseline="0" dirty="0" smtClean="0">
                <a:latin typeface="Times" pitchFamily="18" charset="0"/>
              </a:rPr>
              <a:t> You can reuse existing intellectual property and engineering data from existing designs and tools that you use, such as CAD, FEA, and SPICE.</a:t>
            </a:r>
          </a:p>
          <a:p>
            <a:r>
              <a:rPr lang="en-US" baseline="0" dirty="0" smtClean="0">
                <a:latin typeface="Times" pitchFamily="18" charset="0"/>
              </a:rPr>
              <a:t>[ Advance]</a:t>
            </a:r>
          </a:p>
          <a:p>
            <a:pPr defTabSz="933137">
              <a:defRPr/>
            </a:pPr>
            <a:r>
              <a:rPr lang="en-US" baseline="0" dirty="0" smtClean="0">
                <a:latin typeface="Times" pitchFamily="18" charset="0"/>
              </a:rPr>
              <a:t>The model is not only a graphical representation of your design, but it can also simulate. </a:t>
            </a:r>
          </a:p>
          <a:p>
            <a:pPr defTabSz="933137">
              <a:defRPr/>
            </a:pPr>
            <a:r>
              <a:rPr lang="en-US" baseline="0" dirty="0" smtClean="0">
                <a:latin typeface="Times" pitchFamily="18" charset="0"/>
              </a:rPr>
              <a:t>Therefore we say that the model serves as an </a:t>
            </a:r>
            <a:r>
              <a:rPr lang="en-US" u="sng" baseline="0" dirty="0" smtClean="0">
                <a:latin typeface="Times" pitchFamily="18" charset="0"/>
              </a:rPr>
              <a:t>executable</a:t>
            </a:r>
            <a:r>
              <a:rPr lang="en-US" baseline="0" dirty="0" smtClean="0">
                <a:latin typeface="Times" pitchFamily="18" charset="0"/>
              </a:rPr>
              <a:t> specification.  </a:t>
            </a:r>
          </a:p>
          <a:p>
            <a:pPr defTabSz="933137">
              <a:defRPr/>
            </a:pPr>
            <a:endParaRPr lang="en-US" baseline="0" dirty="0" smtClean="0">
              <a:latin typeface="Times" pitchFamily="18" charset="0"/>
            </a:endParaRPr>
          </a:p>
          <a:p>
            <a:pPr defTabSz="933137">
              <a:defRPr/>
            </a:pPr>
            <a:r>
              <a:rPr lang="en-US" baseline="0" dirty="0" smtClean="0">
                <a:latin typeface="Times" pitchFamily="18" charset="0"/>
              </a:rPr>
              <a:t>So the fact that the model is visual, easy to understand and executable, removes the ambiguity from interpreting the text requirements.</a:t>
            </a:r>
            <a:endParaRPr lang="en-US" dirty="0" smtClean="0">
              <a:latin typeface="Times" pitchFamily="18" charset="0"/>
            </a:endParaRPr>
          </a:p>
          <a:p>
            <a:r>
              <a:rPr lang="en-US" baseline="0" dirty="0" smtClean="0">
                <a:latin typeface="Times" pitchFamily="18" charset="0"/>
              </a:rPr>
              <a:t>We can start testing the design and requirements through simulation of this system model - very early in the process. </a:t>
            </a:r>
          </a:p>
          <a:p>
            <a:r>
              <a:rPr lang="en-US" baseline="0" dirty="0" smtClean="0">
                <a:latin typeface="Times" pitchFamily="18" charset="0"/>
              </a:rPr>
              <a:t>And we can then rapidly iterate on the design, continuously testing and ensuring that we are meeting our requirements and that our requirements are correct. </a:t>
            </a:r>
          </a:p>
          <a:p>
            <a:r>
              <a:rPr lang="en-US" baseline="0" dirty="0" smtClean="0">
                <a:latin typeface="Times" pitchFamily="18" charset="0"/>
              </a:rPr>
              <a:t>All the work that you spend in building and developing these models is not wasted because you reuse this model or components of this model for real-time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Times" pitchFamily="18" charset="0"/>
              </a:rPr>
              <a:t>You can automatically generate code for the control algorithm and test that control out in real-time against some prototype hardware that you have. Additionally, if you do not have all your hardware available at once, you can simulate aspects of your plant system as well, by generating code for those components. </a:t>
            </a:r>
          </a:p>
          <a:p>
            <a:endParaRPr lang="en-US" baseline="0" dirty="0" smtClean="0">
              <a:latin typeface="Times" pitchFamily="18" charset="0"/>
            </a:endParaRPr>
          </a:p>
          <a:p>
            <a:r>
              <a:rPr lang="en-US" baseline="0" dirty="0" smtClean="0">
                <a:latin typeface="Times" pitchFamily="18" charset="0"/>
              </a:rPr>
              <a:t>This testing, of course, continues to check that requirements are being met. You reuse the tests that you have already established for the model, and you can continue to rapidly iterate on your design. </a:t>
            </a:r>
          </a:p>
          <a:p>
            <a:pPr defTabSz="933137">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pitchFamily="18" charset="0"/>
              </a:rPr>
              <a:t>Automatic</a:t>
            </a:r>
            <a:r>
              <a:rPr lang="en-US" baseline="0" dirty="0" smtClean="0">
                <a:latin typeface="Times" pitchFamily="18" charset="0"/>
              </a:rPr>
              <a:t> code generation is also applicable to then implement your final controller in either software for a microprocessor, hardware for an FPGA, or even PLC environment.</a:t>
            </a:r>
          </a:p>
          <a:p>
            <a:pPr defTabSz="917900" fontAlgn="base">
              <a:spcBef>
                <a:spcPct val="30000"/>
              </a:spcBef>
              <a:spcAft>
                <a:spcPct val="0"/>
              </a:spcAft>
              <a:defRPr/>
            </a:pPr>
            <a:endParaRPr lang="en-US" baseline="0" dirty="0" smtClean="0">
              <a:latin typeface="Times" pitchFamily="18" charset="0"/>
            </a:endParaRPr>
          </a:p>
          <a:p>
            <a:pPr defTabSz="917900" fontAlgn="base">
              <a:spcBef>
                <a:spcPct val="30000"/>
              </a:spcBef>
              <a:spcAft>
                <a:spcPct val="0"/>
              </a:spcAft>
              <a:defRPr/>
            </a:pPr>
            <a:r>
              <a:rPr lang="en-US" baseline="0" dirty="0" smtClean="0">
                <a:latin typeface="Times" pitchFamily="18" charset="0"/>
              </a:rPr>
              <a:t>This highlights four aspects of Model-Based Design, that can be summarized as follows.</a:t>
            </a:r>
            <a:endParaRPr lang="en-US" dirty="0" smtClean="0"/>
          </a:p>
          <a:p>
            <a:pPr defTabSz="933137">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2013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lnSpc>
                <a:spcPct val="150000"/>
              </a:lnSpc>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What is Model-Based Design</a:t>
            </a:r>
          </a:p>
          <a:p>
            <a:pPr marL="341313" marR="0" lvl="0"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dirty="0" smtClean="0">
                <a:latin typeface="Arial" pitchFamily="34" charset="0"/>
                <a:cs typeface="Arial" pitchFamily="34" charset="0"/>
              </a:rPr>
              <a:t>Model-Based Design</a:t>
            </a:r>
            <a:r>
              <a:rPr lang="en-US" sz="2400" baseline="0" dirty="0" smtClean="0">
                <a:latin typeface="Arial" pitchFamily="34" charset="0"/>
                <a:cs typeface="Arial" pitchFamily="34" charset="0"/>
              </a:rPr>
              <a:t> of Cockpit Display Systems</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baseline="0" dirty="0" smtClean="0">
                <a:latin typeface="Arial" pitchFamily="34" charset="0"/>
                <a:cs typeface="Arial" pitchFamily="34" charset="0"/>
              </a:rPr>
              <a:t>Design of control logic</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baseline="0" dirty="0" smtClean="0">
                <a:latin typeface="Arial" pitchFamily="34" charset="0"/>
                <a:cs typeface="Arial" pitchFamily="34" charset="0"/>
              </a:rPr>
              <a:t>Verification and Testing</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baseline="0" dirty="0" smtClean="0">
                <a:latin typeface="Arial" pitchFamily="34" charset="0"/>
                <a:cs typeface="Arial" pitchFamily="34" charset="0"/>
              </a:rPr>
              <a:t>Implementation of Control Logic</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endParaRPr lang="en-US" sz="2400" baseline="0" dirty="0" smtClean="0">
              <a:latin typeface="Arial" pitchFamily="34" charset="0"/>
              <a:cs typeface="Arial" pitchFamily="34" charset="0"/>
            </a:endParaRP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3820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981200"/>
            <a:ext cx="3962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724400" y="1981200"/>
            <a:ext cx="3962400" cy="4419600"/>
          </a:xfrm>
        </p:spPr>
        <p:txBody>
          <a:bodyPr/>
          <a:lstStyle/>
          <a:p>
            <a:endParaRPr lang="en-US"/>
          </a:p>
        </p:txBody>
      </p:sp>
    </p:spTree>
    <p:extLst>
      <p:ext uri="{BB962C8B-B14F-4D97-AF65-F5344CB8AC3E}">
        <p14:creationId xmlns:p14="http://schemas.microsoft.com/office/powerpoint/2010/main" val="21415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timing>
    <p:tnLst>
      <p:par>
        <p:cTn id="1" dur="indefinite" restart="never" nodeType="tmRoot"/>
      </p:par>
    </p:tnLst>
  </p:timing>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mathworks.com/company/user_stories/Airbus-Develops-Fuel-Management-System-for-the-A380-Using-Model-Based-Design.html"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www.mathworks.com/company/user_stories/Gulfstream-Aerospace-Develops-Pilot-in-the-Loop-Aircraft-Simulator-with-MathWorks-Tool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Based Design of Cockpit Display Systems</a:t>
            </a:r>
            <a:endParaRPr lang="en-US" dirty="0"/>
          </a:p>
        </p:txBody>
      </p:sp>
      <p:sp>
        <p:nvSpPr>
          <p:cNvPr id="3" name="Subtitle 2"/>
          <p:cNvSpPr>
            <a:spLocks noGrp="1"/>
          </p:cNvSpPr>
          <p:nvPr>
            <p:ph type="subTitle" idx="1"/>
          </p:nvPr>
        </p:nvSpPr>
        <p:spPr/>
        <p:txBody>
          <a:bodyPr>
            <a:normAutofit fontScale="92500" lnSpcReduction="20000"/>
          </a:bodyPr>
          <a:lstStyle/>
          <a:p>
            <a:endParaRPr lang="en-US" dirty="0" smtClean="0"/>
          </a:p>
          <a:p>
            <a:r>
              <a:rPr lang="en-US" dirty="0" smtClean="0"/>
              <a:t>By </a:t>
            </a:r>
            <a:r>
              <a:rPr lang="en-US" dirty="0" smtClean="0"/>
              <a:t>&lt;Presenter’s Name&gt;</a:t>
            </a:r>
            <a:endParaRPr lang="en-US" dirty="0" smtClean="0"/>
          </a:p>
          <a:p>
            <a:endParaRPr lang="en-US" dirty="0" smtClean="0"/>
          </a:p>
          <a:p>
            <a:r>
              <a:rPr lang="en-US" smtClean="0"/>
              <a:t>The </a:t>
            </a:r>
            <a:r>
              <a:rPr lang="en-US" dirty="0" smtClean="0"/>
              <a:t>MathWorks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395288" y="1746250"/>
            <a:ext cx="4662487" cy="4419600"/>
          </a:xfrm>
          <a:prstGeom prst="rect">
            <a:avLst/>
          </a:prstGeom>
          <a:noFill/>
          <a:ln w="9525">
            <a:noFill/>
            <a:miter lim="800000"/>
            <a:headEnd/>
            <a:tailEnd/>
          </a:ln>
          <a:effectLst/>
        </p:spPr>
        <p:txBody>
          <a:bodyPr/>
          <a:lstStyle/>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a:solidFill>
                  <a:srgbClr val="D27800"/>
                </a:solidFill>
                <a:latin typeface="Arial" charset="0"/>
              </a:rPr>
              <a:t>Provides </a:t>
            </a:r>
            <a:r>
              <a:rPr lang="en-US" sz="2000" b="1" dirty="0" smtClean="0">
                <a:solidFill>
                  <a:srgbClr val="D27800"/>
                </a:solidFill>
                <a:latin typeface="Arial" charset="0"/>
              </a:rPr>
              <a:t>a CAE solution </a:t>
            </a:r>
            <a:r>
              <a:rPr lang="en-US" sz="2000" dirty="0" smtClean="0">
                <a:latin typeface="Arial" charset="0"/>
              </a:rPr>
              <a:t>for multidomain system-level development </a:t>
            </a:r>
            <a:r>
              <a:rPr lang="en-US" sz="2000" dirty="0">
                <a:latin typeface="Arial" charset="0"/>
              </a:rPr>
              <a:t>of embedded controllers</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a:solidFill>
                  <a:srgbClr val="F2B404"/>
                </a:solidFill>
                <a:latin typeface="Arial" charset="0"/>
              </a:rPr>
              <a:t>Uses a simulation model </a:t>
            </a:r>
            <a:r>
              <a:rPr lang="en-US" sz="2000" dirty="0">
                <a:latin typeface="Arial" charset="0"/>
              </a:rPr>
              <a:t>to mathematically describe the system-level behavior of complex equipment</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smtClean="0">
                <a:solidFill>
                  <a:srgbClr val="5A6816"/>
                </a:solidFill>
                <a:latin typeface="Arial" charset="0"/>
              </a:rPr>
              <a:t>Automatically generates code </a:t>
            </a:r>
            <a:r>
              <a:rPr lang="en-US" sz="2000" dirty="0" smtClean="0">
                <a:solidFill>
                  <a:srgbClr val="000000"/>
                </a:solidFill>
                <a:latin typeface="Arial" charset="0"/>
              </a:rPr>
              <a:t>from the model to help you with real-time testing and with implementation</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smtClean="0">
                <a:solidFill>
                  <a:srgbClr val="609EC8"/>
                </a:solidFill>
                <a:latin typeface="Arial" charset="0"/>
              </a:rPr>
              <a:t>Lets you test continuously </a:t>
            </a:r>
            <a:r>
              <a:rPr lang="en-US" sz="2000" dirty="0" smtClean="0">
                <a:latin typeface="Arial" charset="0"/>
              </a:rPr>
              <a:t>throughout the development process</a:t>
            </a:r>
            <a:endParaRPr lang="en-US" sz="2000" i="1" dirty="0" smtClean="0">
              <a:latin typeface="Arial" charset="0"/>
            </a:endParaRPr>
          </a:p>
          <a:p>
            <a:pPr marL="284163" indent="-284163">
              <a:lnSpc>
                <a:spcPct val="85000"/>
              </a:lnSpc>
              <a:spcBef>
                <a:spcPct val="20000"/>
              </a:spcBef>
              <a:spcAft>
                <a:spcPct val="20000"/>
              </a:spcAft>
              <a:buClr>
                <a:srgbClr val="215383"/>
              </a:buClr>
              <a:buSzPct val="95000"/>
              <a:buFont typeface="Wingdings" pitchFamily="2" charset="2"/>
              <a:buChar char="§"/>
            </a:pPr>
            <a:endParaRPr lang="en-US" sz="2000" dirty="0">
              <a:latin typeface="Arial" charset="0"/>
            </a:endParaRPr>
          </a:p>
        </p:txBody>
      </p:sp>
      <p:sp>
        <p:nvSpPr>
          <p:cNvPr id="234500" name="Rectangle 4"/>
          <p:cNvSpPr>
            <a:spLocks noGrp="1" noChangeArrowheads="1"/>
          </p:cNvSpPr>
          <p:nvPr>
            <p:ph type="title"/>
          </p:nvPr>
        </p:nvSpPr>
        <p:spPr>
          <a:xfrm>
            <a:off x="247793" y="625619"/>
            <a:ext cx="8382000" cy="1139825"/>
          </a:xfrm>
        </p:spPr>
        <p:txBody>
          <a:bodyPr/>
          <a:lstStyle/>
          <a:p>
            <a:r>
              <a:rPr lang="en-US" sz="2800" dirty="0"/>
              <a:t>Model-Based </a:t>
            </a:r>
            <a:r>
              <a:rPr lang="en-US" sz="2800" dirty="0" smtClean="0"/>
              <a:t>Design Summary</a:t>
            </a:r>
            <a:endParaRPr lang="en-US" sz="2800" dirty="0"/>
          </a:p>
        </p:txBody>
      </p:sp>
      <p:sp>
        <p:nvSpPr>
          <p:cNvPr id="6" name="Pie 5"/>
          <p:cNvSpPr/>
          <p:nvPr/>
        </p:nvSpPr>
        <p:spPr>
          <a:xfrm rot="2700000">
            <a:off x="5419693" y="1840101"/>
            <a:ext cx="3519937" cy="3519939"/>
          </a:xfrm>
          <a:prstGeom prst="pie">
            <a:avLst>
              <a:gd name="adj1" fmla="val 10800520"/>
              <a:gd name="adj2" fmla="val 16200000"/>
            </a:avLst>
          </a:prstGeom>
          <a:gradFill>
            <a:gsLst>
              <a:gs pos="34000">
                <a:schemeClr val="accent4"/>
              </a:gs>
              <a:gs pos="100000">
                <a:schemeClr val="accent4">
                  <a:lumMod val="20000"/>
                  <a:lumOff val="80000"/>
                  <a:alpha val="82000"/>
                </a:schemeClr>
              </a:gs>
            </a:gsLst>
            <a:lin ang="1800000" scaled="0"/>
          </a:gradFill>
          <a:ln w="6350" cap="flat" cmpd="sng" algn="ctr">
            <a:noFill/>
            <a:prstDash val="solid"/>
            <a:round/>
            <a:headEnd type="none" w="med" len="med"/>
            <a:tailEnd type="none" w="med" len="med"/>
          </a:ln>
          <a:effectLst/>
          <a:scene3d>
            <a:camera prst="orthographicFront"/>
            <a:lightRig rig="threePt" dir="t">
              <a:rot lat="0" lon="0" rev="14400000"/>
            </a:lightRig>
          </a:scene3d>
          <a:sp3d contourW="12700" prstMaterial="matte">
            <a:bevelT w="152400" h="50800"/>
            <a:contourClr>
              <a:schemeClr val="bg1"/>
            </a:contourClr>
          </a:sp3d>
        </p:spPr>
        <p:txBody>
          <a:bodyPr vert="horz" wrap="square" lIns="91440" tIns="45720" rIns="91440" bIns="45720" numCol="1" rtlCol="0" anchor="ctr" anchorCtr="0" compatLnSpc="1">
            <a:prstTxWarp prst="textNoShape">
              <a:avLst/>
            </a:prstTxWarp>
          </a:bodyPr>
          <a:lstStyle/>
          <a:p>
            <a:pPr algn="ctr"/>
            <a:endParaRPr lang="en-US" sz="1200" b="1" dirty="0" smtClean="0">
              <a:solidFill>
                <a:schemeClr val="tx1"/>
              </a:solidFill>
              <a:latin typeface="Arial" pitchFamily="34" charset="0"/>
              <a:cs typeface="Arial" pitchFamily="34" charset="0"/>
            </a:endParaRPr>
          </a:p>
        </p:txBody>
      </p:sp>
      <p:sp>
        <p:nvSpPr>
          <p:cNvPr id="7" name="Pie 6"/>
          <p:cNvSpPr/>
          <p:nvPr/>
        </p:nvSpPr>
        <p:spPr>
          <a:xfrm rot="18900000">
            <a:off x="5366627" y="1891544"/>
            <a:ext cx="3519939" cy="3519937"/>
          </a:xfrm>
          <a:prstGeom prst="pie">
            <a:avLst>
              <a:gd name="adj1" fmla="val 10800520"/>
              <a:gd name="adj2" fmla="val 16200000"/>
            </a:avLst>
          </a:prstGeom>
          <a:gradFill flip="none" rotWithShape="1">
            <a:gsLst>
              <a:gs pos="7000">
                <a:srgbClr val="F2B404"/>
              </a:gs>
              <a:gs pos="95000">
                <a:srgbClr val="EEEACA">
                  <a:alpha val="60000"/>
                </a:srgbClr>
              </a:gs>
            </a:gsLst>
            <a:lin ang="2700000" scaled="1"/>
            <a:tileRect/>
          </a:gradFill>
          <a:ln w="19050" algn="ctr">
            <a:noFill/>
            <a:miter lim="800000"/>
            <a:headEnd/>
            <a:tailEnd/>
          </a:ln>
          <a:effectLst/>
          <a:scene3d>
            <a:camera prst="orthographicFront"/>
            <a:lightRig rig="threePt" dir="t">
              <a:rot lat="0" lon="0" rev="4200000"/>
            </a:lightRig>
          </a:scene3d>
          <a:sp3d contourW="12700" prstMaterial="matte">
            <a:bevelT w="152400" h="57150"/>
            <a:contourClr>
              <a:schemeClr val="bg1"/>
            </a:contourClr>
          </a:sp3d>
        </p:spPr>
        <p:txBody>
          <a:bodyPr lIns="9144" tIns="9144" rIns="9144" bIns="9144" anchor="ctr"/>
          <a:lstStyle/>
          <a:p>
            <a:pPr marL="60325" indent="-60325" algn="ctr" fontAlgn="base">
              <a:spcBef>
                <a:spcPct val="0"/>
              </a:spcBef>
              <a:spcAft>
                <a:spcPct val="0"/>
              </a:spcAft>
            </a:pPr>
            <a:endParaRPr lang="en-US" sz="1000" b="1" dirty="0" smtClean="0">
              <a:latin typeface="Arial" pitchFamily="34" charset="0"/>
              <a:cs typeface="Arial" pitchFamily="34" charset="0"/>
            </a:endParaRPr>
          </a:p>
        </p:txBody>
      </p:sp>
      <p:sp>
        <p:nvSpPr>
          <p:cNvPr id="8" name="Pie 7"/>
          <p:cNvSpPr/>
          <p:nvPr/>
        </p:nvSpPr>
        <p:spPr>
          <a:xfrm rot="2700000" flipH="1">
            <a:off x="5471663" y="1891544"/>
            <a:ext cx="3519938" cy="3519937"/>
          </a:xfrm>
          <a:prstGeom prst="pie">
            <a:avLst>
              <a:gd name="adj1" fmla="val 10800520"/>
              <a:gd name="adj2" fmla="val 16200000"/>
            </a:avLst>
          </a:prstGeom>
          <a:gradFill flip="none" rotWithShape="1">
            <a:gsLst>
              <a:gs pos="0">
                <a:srgbClr val="609EC8"/>
              </a:gs>
              <a:gs pos="100000">
                <a:srgbClr val="9CBACC">
                  <a:alpha val="48000"/>
                </a:srgbClr>
              </a:gs>
            </a:gsLst>
            <a:lin ang="2700000" scaled="1"/>
            <a:tileRect/>
          </a:gradFill>
          <a:ln w="12700">
            <a:noFill/>
          </a:ln>
          <a:effectLst/>
          <a:scene3d>
            <a:camera prst="orthographicFront"/>
            <a:lightRig rig="threePt" dir="t"/>
          </a:scene3d>
          <a:sp3d extrusionH="76200" prstMaterial="matte">
            <a:bevelT w="139700" h="635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indent="-60325" algn="ctr" fontAlgn="base">
              <a:spcBef>
                <a:spcPct val="0"/>
              </a:spcBef>
              <a:spcAft>
                <a:spcPct val="0"/>
              </a:spcAft>
            </a:pPr>
            <a:endParaRPr lang="en-US" sz="1200" b="1" dirty="0" smtClean="0">
              <a:solidFill>
                <a:schemeClr val="lt1"/>
              </a:solidFill>
              <a:latin typeface="Arial" pitchFamily="34" charset="0"/>
              <a:cs typeface="Arial" pitchFamily="34" charset="0"/>
            </a:endParaRPr>
          </a:p>
        </p:txBody>
      </p:sp>
      <p:sp>
        <p:nvSpPr>
          <p:cNvPr id="9" name="Pie 8"/>
          <p:cNvSpPr/>
          <p:nvPr/>
        </p:nvSpPr>
        <p:spPr>
          <a:xfrm rot="8100000" flipH="1">
            <a:off x="5419693" y="1943482"/>
            <a:ext cx="3519938" cy="3519939"/>
          </a:xfrm>
          <a:prstGeom prst="pie">
            <a:avLst>
              <a:gd name="adj1" fmla="val 10800520"/>
              <a:gd name="adj2" fmla="val 16200000"/>
            </a:avLst>
          </a:prstGeom>
          <a:gradFill flip="none" rotWithShape="1">
            <a:gsLst>
              <a:gs pos="4000">
                <a:srgbClr val="5A6816"/>
              </a:gs>
              <a:gs pos="100000">
                <a:schemeClr val="accent3">
                  <a:lumMod val="20000"/>
                  <a:lumOff val="80000"/>
                </a:schemeClr>
              </a:gs>
            </a:gsLst>
            <a:lin ang="2700000" scaled="1"/>
            <a:tileRect/>
          </a:gradFill>
          <a:ln w="6350" cap="flat" cmpd="sng" algn="ctr">
            <a:noFill/>
            <a:prstDash val="solid"/>
            <a:round/>
            <a:headEnd type="none" w="med" len="med"/>
            <a:tailEnd type="none" w="med" len="med"/>
          </a:ln>
          <a:effectLst/>
          <a:scene3d>
            <a:camera prst="orthographicFront"/>
            <a:lightRig rig="threePt" dir="t">
              <a:rot lat="0" lon="0" rev="10200000"/>
            </a:lightRig>
          </a:scene3d>
          <a:sp3d contourW="12700" prstMaterial="matte">
            <a:bevelT w="127000" h="50800"/>
            <a:contourClr>
              <a:schemeClr val="bg1"/>
            </a:contourClr>
          </a:sp3d>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10" name="TextBox 9"/>
          <p:cNvSpPr txBox="1"/>
          <p:nvPr/>
        </p:nvSpPr>
        <p:spPr>
          <a:xfrm>
            <a:off x="5524269" y="3292740"/>
            <a:ext cx="1076959" cy="706859"/>
          </a:xfrm>
          <a:prstGeom prst="rect">
            <a:avLst/>
          </a:prstGeom>
          <a:noFill/>
        </p:spPr>
        <p:txBody>
          <a:bodyPr wrap="square" rtlCol="0">
            <a:spAutoFit/>
          </a:bodyPr>
          <a:lstStyle/>
          <a:p>
            <a:pPr algn="ctr"/>
            <a:r>
              <a:rPr lang="en-US" sz="1100" b="1" dirty="0" smtClean="0">
                <a:latin typeface="Arial" pitchFamily="34" charset="0"/>
                <a:cs typeface="Arial" pitchFamily="34" charset="0"/>
              </a:rPr>
              <a:t>Design</a:t>
            </a:r>
          </a:p>
          <a:p>
            <a:pPr algn="ctr"/>
            <a:r>
              <a:rPr lang="en-US" sz="1100" b="1" dirty="0" smtClean="0">
                <a:latin typeface="Arial" pitchFamily="34" charset="0"/>
                <a:cs typeface="Arial" pitchFamily="34" charset="0"/>
              </a:rPr>
              <a:t>with</a:t>
            </a:r>
          </a:p>
          <a:p>
            <a:pPr algn="ctr"/>
            <a:r>
              <a:rPr lang="en-US" sz="1100" b="1" dirty="0" smtClean="0">
                <a:latin typeface="Arial" pitchFamily="34" charset="0"/>
                <a:cs typeface="Arial" pitchFamily="34" charset="0"/>
              </a:rPr>
              <a:t>Simulation</a:t>
            </a:r>
            <a:endParaRPr lang="en-US" sz="1100" b="1" dirty="0">
              <a:latin typeface="Arial" pitchFamily="34" charset="0"/>
              <a:cs typeface="Arial" pitchFamily="34" charset="0"/>
            </a:endParaRPr>
          </a:p>
        </p:txBody>
      </p:sp>
      <p:sp>
        <p:nvSpPr>
          <p:cNvPr id="11" name="TextBox 10"/>
          <p:cNvSpPr txBox="1"/>
          <p:nvPr/>
        </p:nvSpPr>
        <p:spPr>
          <a:xfrm>
            <a:off x="6511481" y="2283285"/>
            <a:ext cx="1346198" cy="430887"/>
          </a:xfrm>
          <a:prstGeom prst="rect">
            <a:avLst/>
          </a:prstGeom>
          <a:noFill/>
        </p:spPr>
        <p:txBody>
          <a:bodyPr wrap="square" rtlCol="0">
            <a:spAutoFit/>
          </a:bodyPr>
          <a:lstStyle/>
          <a:p>
            <a:pPr algn="ctr"/>
            <a:r>
              <a:rPr lang="en-US" sz="1100" b="1" dirty="0" smtClean="0">
                <a:latin typeface="Arial" pitchFamily="34" charset="0"/>
                <a:cs typeface="Arial" pitchFamily="34" charset="0"/>
              </a:rPr>
              <a:t>Executable</a:t>
            </a:r>
          </a:p>
          <a:p>
            <a:pPr algn="ctr"/>
            <a:r>
              <a:rPr lang="en-US" sz="1100" b="1" dirty="0" smtClean="0">
                <a:latin typeface="Arial" pitchFamily="34" charset="0"/>
                <a:cs typeface="Arial" pitchFamily="34" charset="0"/>
              </a:rPr>
              <a:t>Specifications</a:t>
            </a:r>
            <a:endParaRPr lang="en-US" sz="1100" b="1" dirty="0">
              <a:latin typeface="Arial" pitchFamily="34" charset="0"/>
              <a:cs typeface="Arial" pitchFamily="34" charset="0"/>
            </a:endParaRPr>
          </a:p>
        </p:txBody>
      </p:sp>
      <p:sp>
        <p:nvSpPr>
          <p:cNvPr id="12" name="TextBox 11"/>
          <p:cNvSpPr txBox="1"/>
          <p:nvPr/>
        </p:nvSpPr>
        <p:spPr>
          <a:xfrm>
            <a:off x="7662570" y="3292740"/>
            <a:ext cx="1270499" cy="706859"/>
          </a:xfrm>
          <a:prstGeom prst="rect">
            <a:avLst/>
          </a:prstGeom>
          <a:noFill/>
        </p:spPr>
        <p:txBody>
          <a:bodyPr wrap="square" rtlCol="0">
            <a:spAutoFit/>
          </a:bodyPr>
          <a:lstStyle/>
          <a:p>
            <a:pPr algn="ctr"/>
            <a:r>
              <a:rPr lang="en-US" sz="1100" b="1" dirty="0" smtClean="0">
                <a:latin typeface="Arial" pitchFamily="34" charset="0"/>
                <a:cs typeface="Arial" pitchFamily="34" charset="0"/>
              </a:rPr>
              <a:t>Continuous</a:t>
            </a:r>
          </a:p>
          <a:p>
            <a:pPr algn="ctr"/>
            <a:r>
              <a:rPr lang="en-US" sz="1100" b="1" dirty="0" smtClean="0">
                <a:latin typeface="Arial" pitchFamily="34" charset="0"/>
                <a:cs typeface="Arial" pitchFamily="34" charset="0"/>
              </a:rPr>
              <a:t>Test and</a:t>
            </a:r>
          </a:p>
          <a:p>
            <a:pPr algn="ctr"/>
            <a:r>
              <a:rPr lang="en-US" sz="1100" b="1" dirty="0" smtClean="0">
                <a:latin typeface="Arial" pitchFamily="34" charset="0"/>
                <a:cs typeface="Arial" pitchFamily="34" charset="0"/>
              </a:rPr>
              <a:t>Verification</a:t>
            </a:r>
            <a:endParaRPr lang="en-US" sz="1100" b="1" dirty="0">
              <a:latin typeface="Arial" pitchFamily="34" charset="0"/>
              <a:cs typeface="Arial" pitchFamily="34" charset="0"/>
            </a:endParaRPr>
          </a:p>
        </p:txBody>
      </p:sp>
      <p:sp>
        <p:nvSpPr>
          <p:cNvPr id="13" name="TextBox 12"/>
          <p:cNvSpPr txBox="1"/>
          <p:nvPr/>
        </p:nvSpPr>
        <p:spPr>
          <a:xfrm>
            <a:off x="6399107" y="4576542"/>
            <a:ext cx="1619336" cy="430887"/>
          </a:xfrm>
          <a:prstGeom prst="rect">
            <a:avLst/>
          </a:prstGeom>
          <a:noFill/>
        </p:spPr>
        <p:txBody>
          <a:bodyPr wrap="square" rtlCol="0">
            <a:spAutoFit/>
          </a:bodyPr>
          <a:lstStyle/>
          <a:p>
            <a:pPr algn="ctr"/>
            <a:r>
              <a:rPr lang="en-US" sz="1100" b="1" dirty="0" smtClean="0">
                <a:latin typeface="Arial" pitchFamily="34" charset="0"/>
                <a:cs typeface="Arial" pitchFamily="34" charset="0"/>
              </a:rPr>
              <a:t>Automatic</a:t>
            </a:r>
          </a:p>
          <a:p>
            <a:pPr algn="ctr"/>
            <a:r>
              <a:rPr lang="en-US" sz="1100" b="1" dirty="0" smtClean="0">
                <a:latin typeface="Arial" pitchFamily="34" charset="0"/>
                <a:cs typeface="Arial" pitchFamily="34" charset="0"/>
              </a:rPr>
              <a:t>Code Generation</a:t>
            </a:r>
            <a:endParaRPr lang="en-US" sz="1100" b="1" dirty="0">
              <a:latin typeface="Arial" pitchFamily="34" charset="0"/>
              <a:cs typeface="Arial" pitchFamily="34" charset="0"/>
            </a:endParaRPr>
          </a:p>
        </p:txBody>
      </p:sp>
      <p:sp>
        <p:nvSpPr>
          <p:cNvPr id="14" name="Oval 13"/>
          <p:cNvSpPr/>
          <p:nvPr/>
        </p:nvSpPr>
        <p:spPr>
          <a:xfrm>
            <a:off x="6682776" y="3156578"/>
            <a:ext cx="992678" cy="992678"/>
          </a:xfrm>
          <a:prstGeom prst="ellipse">
            <a:avLst/>
          </a:prstGeom>
          <a:solidFill>
            <a:schemeClr val="tx1">
              <a:lumMod val="75000"/>
              <a:lumOff val="25000"/>
            </a:schemeClr>
          </a:solidFill>
          <a:ln w="25400">
            <a:solidFill>
              <a:schemeClr val="bg1"/>
            </a:solidFill>
          </a:ln>
          <a:effectLst>
            <a:outerShdw blurRad="63500" sx="104000" sy="104000" algn="ctr" rotWithShape="0">
              <a:prstClr val="black">
                <a:alpha val="40000"/>
              </a:prstClr>
            </a:outerShdw>
          </a:effectLst>
          <a:scene3d>
            <a:camera prst="orthographicFront"/>
            <a:lightRig rig="threePt" dir="t"/>
          </a:scene3d>
          <a:sp3d extrusionH="95250">
            <a:bevelT w="133350" h="38100"/>
            <a:bevelB w="0" h="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1400" b="1" dirty="0" smtClean="0">
                <a:latin typeface="Arial" pitchFamily="34" charset="0"/>
                <a:cs typeface="Arial" pitchFamily="34" charset="0"/>
              </a:rPr>
              <a:t>Models</a:t>
            </a:r>
          </a:p>
        </p:txBody>
      </p:sp>
    </p:spTree>
    <p:extLst>
      <p:ext uri="{BB962C8B-B14F-4D97-AF65-F5344CB8AC3E}">
        <p14:creationId xmlns:p14="http://schemas.microsoft.com/office/powerpoint/2010/main" val="1468751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34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4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5"/>
          <p:cNvSpPr>
            <a:spLocks noChangeArrowheads="1"/>
          </p:cNvSpPr>
          <p:nvPr/>
        </p:nvSpPr>
        <p:spPr bwMode="auto">
          <a:xfrm>
            <a:off x="500063" y="754225"/>
            <a:ext cx="5497512" cy="1098550"/>
          </a:xfrm>
          <a:prstGeom prst="rect">
            <a:avLst/>
          </a:prstGeom>
          <a:noFill/>
          <a:ln w="9525">
            <a:noFill/>
            <a:miter lim="800000"/>
            <a:headEnd/>
            <a:tailEnd/>
          </a:ln>
        </p:spPr>
        <p:txBody>
          <a:bodyPr lIns="0" tIns="0" rIns="0" bIns="0"/>
          <a:lstStyle/>
          <a:p>
            <a:r>
              <a:rPr lang="en-US" sz="2000" b="1" dirty="0">
                <a:solidFill>
                  <a:schemeClr val="tx2"/>
                </a:solidFill>
              </a:rPr>
              <a:t>Airbus Develops Fuel Management System for the A380 Using Model-Based Design</a:t>
            </a:r>
          </a:p>
        </p:txBody>
      </p:sp>
      <p:sp>
        <p:nvSpPr>
          <p:cNvPr id="12290" name="Rectangle 16"/>
          <p:cNvSpPr>
            <a:spLocks noChangeArrowheads="1"/>
          </p:cNvSpPr>
          <p:nvPr/>
        </p:nvSpPr>
        <p:spPr bwMode="auto">
          <a:xfrm>
            <a:off x="511175" y="1988841"/>
            <a:ext cx="5212953" cy="3888432"/>
          </a:xfrm>
          <a:prstGeom prst="rect">
            <a:avLst/>
          </a:prstGeom>
          <a:solidFill>
            <a:schemeClr val="bg1"/>
          </a:solidFill>
          <a:ln w="19050">
            <a:noFill/>
            <a:miter lim="800000"/>
            <a:headEnd/>
            <a:tailEnd/>
          </a:ln>
        </p:spPr>
        <p:txBody>
          <a:bodyPr lIns="0" tIns="0" rIns="0" bIns="0"/>
          <a:lstStyle/>
          <a:p>
            <a:r>
              <a:rPr lang="en-US" sz="1600" b="1" dirty="0">
                <a:solidFill>
                  <a:schemeClr val="tx2"/>
                </a:solidFill>
              </a:rPr>
              <a:t>Challenge</a:t>
            </a:r>
            <a:endParaRPr lang="en-US" sz="1600" dirty="0"/>
          </a:p>
          <a:p>
            <a:pPr>
              <a:spcBef>
                <a:spcPts val="180"/>
              </a:spcBef>
              <a:buClr>
                <a:srgbClr val="215083"/>
              </a:buClr>
            </a:pPr>
            <a:r>
              <a:rPr lang="en-US" sz="1500" dirty="0"/>
              <a:t>Develop a controller for the Airbus A380 fuel management system </a:t>
            </a:r>
            <a:endParaRPr lang="en-US" sz="1500" dirty="0" smtClean="0"/>
          </a:p>
          <a:p>
            <a:pPr>
              <a:spcBef>
                <a:spcPts val="648"/>
              </a:spcBef>
              <a:buClr>
                <a:srgbClr val="215083"/>
              </a:buClr>
            </a:pPr>
            <a:r>
              <a:rPr lang="en-US" sz="1600" b="1" dirty="0" smtClean="0">
                <a:solidFill>
                  <a:schemeClr val="tx2"/>
                </a:solidFill>
              </a:rPr>
              <a:t>Solution </a:t>
            </a:r>
            <a:endParaRPr lang="en-US" sz="1600" b="1" dirty="0">
              <a:solidFill>
                <a:schemeClr val="tx2"/>
              </a:solidFill>
            </a:endParaRPr>
          </a:p>
          <a:p>
            <a:pPr>
              <a:spcBef>
                <a:spcPts val="180"/>
              </a:spcBef>
              <a:buClr>
                <a:schemeClr val="tx2"/>
              </a:buClr>
              <a:buSzPct val="90000"/>
            </a:pPr>
            <a:r>
              <a:rPr lang="en-US" sz="1500" dirty="0"/>
              <a:t>Use MATLAB, Simulink, and </a:t>
            </a:r>
            <a:r>
              <a:rPr lang="en-US" sz="1500" dirty="0" err="1"/>
              <a:t>Stateflow</a:t>
            </a:r>
            <a:r>
              <a:rPr lang="en-US" sz="1500" dirty="0"/>
              <a:t> for Model-Based Design to model and simulate the control logic, </a:t>
            </a:r>
            <a:r>
              <a:rPr lang="en-US" sz="1500" dirty="0" smtClean="0"/>
              <a:t/>
            </a:r>
            <a:br>
              <a:rPr lang="en-US" sz="1500" dirty="0" smtClean="0"/>
            </a:br>
            <a:r>
              <a:rPr lang="en-US" sz="1500" dirty="0" smtClean="0"/>
              <a:t>communicate </a:t>
            </a:r>
            <a:r>
              <a:rPr lang="en-US" sz="1500" dirty="0"/>
              <a:t>the functional specification, and accelerate </a:t>
            </a:r>
            <a:r>
              <a:rPr lang="en-US" sz="1500" dirty="0" smtClean="0"/>
              <a:t/>
            </a:r>
            <a:br>
              <a:rPr lang="en-US" sz="1500" dirty="0" smtClean="0"/>
            </a:br>
            <a:r>
              <a:rPr lang="en-US" sz="1500" dirty="0" smtClean="0"/>
              <a:t>the </a:t>
            </a:r>
            <a:r>
              <a:rPr lang="en-US" sz="1500" dirty="0"/>
              <a:t>development of </a:t>
            </a:r>
            <a:r>
              <a:rPr lang="en-US" sz="1500" dirty="0" smtClean="0"/>
              <a:t>simulators</a:t>
            </a:r>
          </a:p>
          <a:p>
            <a:pPr>
              <a:spcBef>
                <a:spcPts val="648"/>
              </a:spcBef>
              <a:buClr>
                <a:schemeClr val="tx2"/>
              </a:buClr>
              <a:buSzPct val="90000"/>
            </a:pPr>
            <a:r>
              <a:rPr lang="en-US" sz="1600" b="1" dirty="0" smtClean="0">
                <a:solidFill>
                  <a:schemeClr val="tx2"/>
                </a:solidFill>
              </a:rPr>
              <a:t>Results</a:t>
            </a:r>
            <a:endParaRPr lang="en-US" sz="1600" b="1" dirty="0">
              <a:solidFill>
                <a:schemeClr val="tx2"/>
              </a:solidFill>
            </a:endParaRPr>
          </a:p>
          <a:p>
            <a:pPr marL="166688" indent="-166688">
              <a:spcBef>
                <a:spcPts val="300"/>
              </a:spcBef>
              <a:buClr>
                <a:schemeClr val="tx2"/>
              </a:buClr>
              <a:buSzPct val="75000"/>
              <a:buFont typeface="Wingdings" pitchFamily="2" charset="2"/>
              <a:buChar char="§"/>
            </a:pPr>
            <a:r>
              <a:rPr lang="en-US" sz="1500" dirty="0"/>
              <a:t>Months of development time </a:t>
            </a:r>
            <a:r>
              <a:rPr lang="en-US" sz="1500" dirty="0" smtClean="0"/>
              <a:t>eliminated </a:t>
            </a:r>
          </a:p>
          <a:p>
            <a:pPr marL="166688" indent="-166688">
              <a:spcBef>
                <a:spcPts val="300"/>
              </a:spcBef>
              <a:buClr>
                <a:schemeClr val="tx2"/>
              </a:buClr>
              <a:buSzPct val="75000"/>
              <a:buFont typeface="Wingdings" pitchFamily="2" charset="2"/>
              <a:buChar char="§"/>
            </a:pPr>
            <a:r>
              <a:rPr lang="en-GB" sz="1500" dirty="0"/>
              <a:t>Models reused throughout </a:t>
            </a:r>
            <a:r>
              <a:rPr lang="en-GB" sz="1500" dirty="0" smtClean="0"/>
              <a:t>development </a:t>
            </a:r>
          </a:p>
          <a:p>
            <a:pPr marL="166688" indent="-166688">
              <a:spcBef>
                <a:spcPts val="300"/>
              </a:spcBef>
              <a:buClr>
                <a:schemeClr val="tx2"/>
              </a:buClr>
              <a:buSzPct val="75000"/>
              <a:buFont typeface="Wingdings" pitchFamily="2" charset="2"/>
              <a:buChar char="§"/>
            </a:pPr>
            <a:r>
              <a:rPr lang="en-US" sz="1500" dirty="0"/>
              <a:t>Additional complexity handled without staff </a:t>
            </a:r>
            <a:r>
              <a:rPr lang="en-US" sz="1500" dirty="0" smtClean="0"/>
              <a:t>increases</a:t>
            </a:r>
            <a:endParaRPr lang="en-US" sz="1500" dirty="0"/>
          </a:p>
        </p:txBody>
      </p:sp>
      <p:sp>
        <p:nvSpPr>
          <p:cNvPr id="12291" name="Rectangle 17"/>
          <p:cNvSpPr>
            <a:spLocks noChangeArrowheads="1"/>
          </p:cNvSpPr>
          <p:nvPr/>
        </p:nvSpPr>
        <p:spPr bwMode="auto">
          <a:xfrm>
            <a:off x="369889" y="1688849"/>
            <a:ext cx="8090543" cy="4044407"/>
          </a:xfrm>
          <a:prstGeom prst="rect">
            <a:avLst/>
          </a:prstGeom>
          <a:noFill/>
          <a:ln w="28575">
            <a:solidFill>
              <a:schemeClr val="tx2"/>
            </a:solidFill>
            <a:miter lim="800000"/>
            <a:headEnd/>
            <a:tailEnd/>
          </a:ln>
        </p:spPr>
        <p:txBody>
          <a:bodyPr wrap="none" anchor="ctr"/>
          <a:lstStyle/>
          <a:p>
            <a:endParaRPr lang="fr-FR"/>
          </a:p>
        </p:txBody>
      </p:sp>
      <p:sp>
        <p:nvSpPr>
          <p:cNvPr id="217106" name="Rectangle 18"/>
          <p:cNvSpPr>
            <a:spLocks noChangeArrowheads="1"/>
          </p:cNvSpPr>
          <p:nvPr/>
        </p:nvSpPr>
        <p:spPr bwMode="auto">
          <a:xfrm>
            <a:off x="5593503" y="2852936"/>
            <a:ext cx="3275856" cy="359073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p:spPr>
        <p:txBody>
          <a:bodyPr lIns="182880" tIns="182880" rIns="182880" bIns="0" anchor="t" anchorCtr="0"/>
          <a:lstStyle/>
          <a:p>
            <a:pPr>
              <a:lnSpc>
                <a:spcPct val="130000"/>
              </a:lnSpc>
            </a:pPr>
            <a:r>
              <a:rPr lang="en-US" sz="1400" b="1" dirty="0">
                <a:solidFill>
                  <a:schemeClr val="tx2"/>
                </a:solidFill>
              </a:rPr>
              <a:t>“Model-Based Design gave us advanced visibility into the functional design of the system. We also completed requirements validation earlier than was previously possible and simulated multiple simultaneous component failures, so we know what will happen and have confidence that the control logic will manage it.”</a:t>
            </a:r>
          </a:p>
          <a:p>
            <a:pPr algn="r">
              <a:lnSpc>
                <a:spcPct val="114000"/>
              </a:lnSpc>
              <a:spcBef>
                <a:spcPts val="360"/>
              </a:spcBef>
            </a:pPr>
            <a:r>
              <a:rPr lang="en-GB" sz="1200" b="1" smtClean="0">
                <a:solidFill>
                  <a:schemeClr val="tx2"/>
                </a:solidFill>
              </a:rPr>
              <a:t>Christopher Slack</a:t>
            </a:r>
            <a:br>
              <a:rPr lang="en-GB" sz="1200" b="1" smtClean="0">
                <a:solidFill>
                  <a:schemeClr val="tx2"/>
                </a:solidFill>
              </a:rPr>
            </a:br>
            <a:r>
              <a:rPr lang="en-GB" sz="1200" b="1" smtClean="0">
                <a:solidFill>
                  <a:schemeClr val="tx2"/>
                </a:solidFill>
              </a:rPr>
              <a:t>Airbus</a:t>
            </a:r>
            <a:endParaRPr lang="en-US" sz="1200" b="1" dirty="0">
              <a:solidFill>
                <a:schemeClr val="tx2"/>
              </a:solidFill>
              <a:ea typeface="Arial Unicode MS" pitchFamily="34" charset="-128"/>
              <a:cs typeface="Arial Unicode MS" pitchFamily="34" charset="-128"/>
            </a:endParaRPr>
          </a:p>
        </p:txBody>
      </p:sp>
      <p:sp>
        <p:nvSpPr>
          <p:cNvPr id="12" name="Text Box 37"/>
          <p:cNvSpPr txBox="1">
            <a:spLocks noChangeArrowheads="1"/>
          </p:cNvSpPr>
          <p:nvPr/>
        </p:nvSpPr>
        <p:spPr bwMode="auto">
          <a:xfrm>
            <a:off x="269875" y="6284913"/>
            <a:ext cx="1270000" cy="246221"/>
          </a:xfrm>
          <a:prstGeom prst="rect">
            <a:avLst/>
          </a:prstGeom>
          <a:noFill/>
          <a:ln w="9525">
            <a:noFill/>
            <a:miter lim="800000"/>
            <a:headEnd/>
            <a:tailEnd/>
          </a:ln>
        </p:spPr>
        <p:txBody>
          <a:bodyPr>
            <a:spAutoFit/>
          </a:bodyPr>
          <a:lstStyle/>
          <a:p>
            <a:r>
              <a:rPr lang="en-US" sz="1000" dirty="0">
                <a:hlinkClick r:id="rId3"/>
              </a:rPr>
              <a:t>Link to </a:t>
            </a:r>
            <a:r>
              <a:rPr lang="en-US" sz="1000">
                <a:hlinkClick r:id="rId3"/>
              </a:rPr>
              <a:t>user </a:t>
            </a:r>
            <a:r>
              <a:rPr lang="en-US" sz="1000" smtClean="0">
                <a:hlinkClick r:id="rId3"/>
              </a:rPr>
              <a:t>story</a:t>
            </a:r>
            <a:endParaRPr lang="en-US" sz="1000" dirty="0"/>
          </a:p>
        </p:txBody>
      </p:sp>
      <p:grpSp>
        <p:nvGrpSpPr>
          <p:cNvPr id="7" name="Group 6"/>
          <p:cNvGrpSpPr/>
          <p:nvPr/>
        </p:nvGrpSpPr>
        <p:grpSpPr>
          <a:xfrm>
            <a:off x="6239366" y="679670"/>
            <a:ext cx="2627661" cy="1795910"/>
            <a:chOff x="6239366" y="679670"/>
            <a:chExt cx="2627661" cy="1795910"/>
          </a:xfrm>
        </p:grpSpPr>
        <p:sp>
          <p:nvSpPr>
            <p:cNvPr id="12294" name="Text Box 22"/>
            <p:cNvSpPr txBox="1">
              <a:spLocks noChangeArrowheads="1"/>
            </p:cNvSpPr>
            <p:nvPr/>
          </p:nvSpPr>
          <p:spPr bwMode="auto">
            <a:xfrm>
              <a:off x="6239366" y="2075470"/>
              <a:ext cx="2525340" cy="400110"/>
            </a:xfrm>
            <a:prstGeom prst="rect">
              <a:avLst/>
            </a:prstGeom>
            <a:solidFill>
              <a:schemeClr val="bg1"/>
            </a:solidFill>
            <a:ln w="9525">
              <a:noFill/>
              <a:miter lim="800000"/>
              <a:headEnd/>
              <a:tailEnd/>
            </a:ln>
          </p:spPr>
          <p:txBody>
            <a:bodyPr wrap="square" lIns="0" rIns="0">
              <a:spAutoFit/>
            </a:bodyPr>
            <a:lstStyle/>
            <a:p>
              <a:r>
                <a:rPr lang="en-US" sz="1000" b="1" dirty="0" smtClean="0">
                  <a:solidFill>
                    <a:schemeClr val="tx2"/>
                  </a:solidFill>
                </a:rPr>
                <a:t>Airbus A380</a:t>
              </a:r>
              <a:r>
                <a:rPr lang="en-US" sz="1000" b="1" smtClean="0">
                  <a:solidFill>
                    <a:schemeClr val="tx2"/>
                  </a:solidFill>
                </a:rPr>
                <a:t>, the </a:t>
              </a:r>
              <a:r>
                <a:rPr lang="en-US" sz="1000" b="1" dirty="0" smtClean="0">
                  <a:solidFill>
                    <a:schemeClr val="tx2"/>
                  </a:solidFill>
                </a:rPr>
                <a:t>world’s largest </a:t>
              </a:r>
              <a:r>
                <a:rPr lang="en-US" sz="1000" b="1" smtClean="0">
                  <a:solidFill>
                    <a:schemeClr val="tx2"/>
                  </a:solidFill>
                </a:rPr>
                <a:t>commercial aircraft.</a:t>
              </a:r>
              <a:endParaRPr lang="en-US" sz="1000" b="1" dirty="0">
                <a:solidFill>
                  <a:schemeClr val="tx2"/>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366" y="679670"/>
              <a:ext cx="2627661" cy="1398291"/>
            </a:xfrm>
            <a:prstGeom prst="rect">
              <a:avLst/>
            </a:prstGeom>
            <a:ln>
              <a:solidFill>
                <a:schemeClr val="tx2"/>
              </a:solidFill>
            </a:ln>
          </p:spPr>
        </p:pic>
      </p:grpSp>
    </p:spTree>
    <p:extLst>
      <p:ext uri="{BB962C8B-B14F-4D97-AF65-F5344CB8AC3E}">
        <p14:creationId xmlns:p14="http://schemas.microsoft.com/office/powerpoint/2010/main" val="308924955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526415" y="762000"/>
            <a:ext cx="5472113" cy="1066800"/>
          </a:xfrm>
          <a:prstGeom prst="rect">
            <a:avLst/>
          </a:prstGeom>
          <a:noFill/>
          <a:ln w="9525">
            <a:noFill/>
            <a:miter lim="800000"/>
            <a:headEnd/>
            <a:tailEnd/>
          </a:ln>
        </p:spPr>
        <p:txBody>
          <a:bodyPr lIns="0" tIns="0" rIns="0" bIns="0"/>
          <a:lstStyle/>
          <a:p>
            <a:pPr eaLnBrk="0" hangingPunct="0"/>
            <a:r>
              <a:rPr lang="en-US" sz="2000" b="1" dirty="0">
                <a:solidFill>
                  <a:srgbClr val="154F8F"/>
                </a:solidFill>
              </a:rPr>
              <a:t>Gulfstream Aerospace Develops </a:t>
            </a:r>
            <a:br>
              <a:rPr lang="en-US" sz="2000" b="1" dirty="0">
                <a:solidFill>
                  <a:srgbClr val="154F8F"/>
                </a:solidFill>
              </a:rPr>
            </a:br>
            <a:r>
              <a:rPr lang="en-US" sz="2000" b="1" dirty="0">
                <a:solidFill>
                  <a:srgbClr val="154F8F"/>
                </a:solidFill>
              </a:rPr>
              <a:t>Pilot-in-the-Loop Aircraft Simulator </a:t>
            </a:r>
            <a:br>
              <a:rPr lang="en-US" sz="2000" b="1" dirty="0">
                <a:solidFill>
                  <a:srgbClr val="154F8F"/>
                </a:solidFill>
              </a:rPr>
            </a:br>
            <a:r>
              <a:rPr lang="en-US" sz="2000" b="1" dirty="0">
                <a:solidFill>
                  <a:srgbClr val="154F8F"/>
                </a:solidFill>
              </a:rPr>
              <a:t>with MathWorks Tools</a:t>
            </a:r>
          </a:p>
        </p:txBody>
      </p:sp>
      <p:sp>
        <p:nvSpPr>
          <p:cNvPr id="64515" name="Rectangle 3"/>
          <p:cNvSpPr>
            <a:spLocks noChangeArrowheads="1"/>
          </p:cNvSpPr>
          <p:nvPr/>
        </p:nvSpPr>
        <p:spPr bwMode="auto">
          <a:xfrm>
            <a:off x="548640" y="2212657"/>
            <a:ext cx="4991100" cy="3890963"/>
          </a:xfrm>
          <a:prstGeom prst="rect">
            <a:avLst/>
          </a:prstGeom>
          <a:solidFill>
            <a:schemeClr val="bg1"/>
          </a:solidFill>
          <a:ln w="19050">
            <a:noFill/>
            <a:miter lim="800000"/>
            <a:headEnd/>
            <a:tailEnd/>
          </a:ln>
        </p:spPr>
        <p:txBody>
          <a:bodyPr lIns="0" tIns="0" rIns="0" bIns="0"/>
          <a:lstStyle/>
          <a:p>
            <a:pPr eaLnBrk="0" hangingPunct="0">
              <a:spcBef>
                <a:spcPct val="25000"/>
              </a:spcBef>
            </a:pPr>
            <a:r>
              <a:rPr lang="en-US" b="1" dirty="0">
                <a:solidFill>
                  <a:srgbClr val="215083"/>
                </a:solidFill>
              </a:rPr>
              <a:t>Challenge</a:t>
            </a:r>
          </a:p>
          <a:p>
            <a:pPr eaLnBrk="0" hangingPunct="0">
              <a:spcBef>
                <a:spcPct val="10000"/>
              </a:spcBef>
              <a:buClr>
                <a:srgbClr val="215083"/>
              </a:buClr>
              <a:buFont typeface="Wingdings" pitchFamily="2" charset="2"/>
              <a:buNone/>
            </a:pPr>
            <a:r>
              <a:rPr lang="en-US" sz="1500" dirty="0" smtClean="0">
                <a:cs typeface="Times New Roman" pitchFamily="18" charset="0"/>
              </a:rPr>
              <a:t>Develop </a:t>
            </a:r>
            <a:r>
              <a:rPr lang="en-US" sz="1500" dirty="0">
                <a:cs typeface="Times New Roman" pitchFamily="18" charset="0"/>
              </a:rPr>
              <a:t>a pilot-in-the-loop aircraft simulation facility </a:t>
            </a:r>
            <a:r>
              <a:rPr lang="en-US" sz="1500" dirty="0" smtClean="0">
                <a:cs typeface="Times New Roman" pitchFamily="18" charset="0"/>
              </a:rPr>
              <a:t/>
            </a:r>
            <a:br>
              <a:rPr lang="en-US" sz="1500" dirty="0" smtClean="0">
                <a:cs typeface="Times New Roman" pitchFamily="18" charset="0"/>
              </a:rPr>
            </a:br>
            <a:r>
              <a:rPr lang="en-US" sz="1500" dirty="0" smtClean="0">
                <a:cs typeface="Times New Roman" pitchFamily="18" charset="0"/>
              </a:rPr>
              <a:t>for </a:t>
            </a:r>
            <a:r>
              <a:rPr lang="en-US" sz="1500" dirty="0">
                <a:cs typeface="Times New Roman" pitchFamily="18" charset="0"/>
              </a:rPr>
              <a:t>real-time evaluation of control law designs and flight displays</a:t>
            </a:r>
          </a:p>
          <a:p>
            <a:pPr eaLnBrk="0" hangingPunct="0">
              <a:spcBef>
                <a:spcPct val="30000"/>
              </a:spcBef>
              <a:buClr>
                <a:srgbClr val="215083"/>
              </a:buClr>
              <a:buFont typeface="Wingdings" pitchFamily="2" charset="2"/>
              <a:buNone/>
            </a:pPr>
            <a:r>
              <a:rPr lang="en-US" b="1" dirty="0">
                <a:solidFill>
                  <a:srgbClr val="215083"/>
                </a:solidFill>
              </a:rPr>
              <a:t>Solution</a:t>
            </a:r>
          </a:p>
          <a:p>
            <a:pPr eaLnBrk="0" hangingPunct="0">
              <a:spcBef>
                <a:spcPct val="10000"/>
              </a:spcBef>
              <a:buClr>
                <a:srgbClr val="215083"/>
              </a:buClr>
              <a:buFont typeface="Wingdings" pitchFamily="2" charset="2"/>
              <a:buNone/>
            </a:pPr>
            <a:r>
              <a:rPr lang="en-US" sz="1500" dirty="0"/>
              <a:t>Use Simulink, Aerospace </a:t>
            </a:r>
            <a:r>
              <a:rPr lang="en-US" sz="1500" dirty="0" err="1"/>
              <a:t>Blockset</a:t>
            </a:r>
            <a:r>
              <a:rPr lang="en-US" sz="1500" dirty="0"/>
              <a:t>, and </a:t>
            </a:r>
            <a:r>
              <a:rPr lang="en-US" sz="1500" dirty="0" smtClean="0"/>
              <a:t>Simulink Coder </a:t>
            </a:r>
            <a:r>
              <a:rPr lang="en-US" sz="1500" dirty="0"/>
              <a:t>to model and simulate the digital </a:t>
            </a:r>
            <a:r>
              <a:rPr lang="en-US" sz="1500" dirty="0" smtClean="0"/>
              <a:t>flight-control </a:t>
            </a:r>
            <a:r>
              <a:rPr lang="en-US" sz="1500" dirty="0"/>
              <a:t>system and aircraft dynamics in real time</a:t>
            </a:r>
            <a:endParaRPr lang="en-US" sz="1500" dirty="0">
              <a:cs typeface="Times New Roman" pitchFamily="18" charset="0"/>
            </a:endParaRPr>
          </a:p>
          <a:p>
            <a:pPr eaLnBrk="0" hangingPunct="0">
              <a:spcBef>
                <a:spcPct val="30000"/>
              </a:spcBef>
              <a:buClr>
                <a:srgbClr val="215083"/>
              </a:buClr>
              <a:buFont typeface="Wingdings" pitchFamily="2" charset="2"/>
              <a:buNone/>
            </a:pPr>
            <a:r>
              <a:rPr lang="en-US" b="1" dirty="0">
                <a:solidFill>
                  <a:srgbClr val="215083"/>
                </a:solidFill>
              </a:rPr>
              <a:t>Results</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Successful first flight</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Accelerated development</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Realistic flight-test preparation environment</a:t>
            </a:r>
          </a:p>
        </p:txBody>
      </p:sp>
      <p:sp>
        <p:nvSpPr>
          <p:cNvPr id="64516" name="Rectangle 4"/>
          <p:cNvSpPr>
            <a:spLocks noChangeArrowheads="1"/>
          </p:cNvSpPr>
          <p:nvPr/>
        </p:nvSpPr>
        <p:spPr bwMode="auto">
          <a:xfrm>
            <a:off x="452438" y="2133600"/>
            <a:ext cx="8005762" cy="3935413"/>
          </a:xfrm>
          <a:prstGeom prst="rect">
            <a:avLst/>
          </a:prstGeom>
          <a:noFill/>
          <a:ln w="28575">
            <a:solidFill>
              <a:schemeClr val="tx2"/>
            </a:solidFill>
            <a:miter lim="800000"/>
            <a:headEnd/>
            <a:tailEnd/>
          </a:ln>
        </p:spPr>
        <p:txBody>
          <a:bodyPr wrap="none" anchor="ctr"/>
          <a:lstStyle/>
          <a:p>
            <a:pPr eaLnBrk="0" hangingPunct="0"/>
            <a:endParaRPr lang="en-US"/>
          </a:p>
        </p:txBody>
      </p:sp>
      <p:sp>
        <p:nvSpPr>
          <p:cNvPr id="715781" name="Rectangle 5"/>
          <p:cNvSpPr>
            <a:spLocks noChangeArrowheads="1"/>
          </p:cNvSpPr>
          <p:nvPr/>
        </p:nvSpPr>
        <p:spPr bwMode="auto">
          <a:xfrm>
            <a:off x="5549900" y="3505201"/>
            <a:ext cx="3375025" cy="29718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a:solidFill>
                  <a:schemeClr val="tx2"/>
                </a:solidFill>
                <a:ea typeface="Arial Unicode MS" pitchFamily="34" charset="-128"/>
                <a:cs typeface="Arial Unicode MS" pitchFamily="34" charset="-128"/>
              </a:rPr>
              <a:t>“On a tight schedule, we developed a pilot-in-the-loop simulation lab in which we can easily evaluate various control systems and rapidly adjust the feedforward path of the control laws if needed. Without MathWorks tools we would not have met our deadline.”</a:t>
            </a:r>
          </a:p>
          <a:p>
            <a:pPr algn="r" eaLnBrk="0" hangingPunct="0">
              <a:lnSpc>
                <a:spcPct val="115000"/>
              </a:lnSpc>
              <a:spcBef>
                <a:spcPct val="25000"/>
              </a:spcBef>
              <a:defRPr/>
            </a:pPr>
            <a:r>
              <a:rPr lang="en-US" sz="1400" b="1">
                <a:solidFill>
                  <a:schemeClr val="tx2"/>
                </a:solidFill>
                <a:ea typeface="Arial Unicode MS" pitchFamily="34" charset="-128"/>
                <a:cs typeface="Arial Unicode MS" pitchFamily="34" charset="-128"/>
              </a:rPr>
              <a:t>	</a:t>
            </a:r>
            <a:r>
              <a:rPr lang="en-US" sz="1200" b="1">
                <a:solidFill>
                  <a:schemeClr val="tx2"/>
                </a:solidFill>
                <a:ea typeface="Arial Unicode MS" pitchFamily="34" charset="-128"/>
                <a:cs typeface="Arial Unicode MS" pitchFamily="34" charset="-128"/>
              </a:rPr>
              <a:t>Nomaan Saeed</a:t>
            </a:r>
            <a:br>
              <a:rPr lang="en-US" sz="1200" b="1">
                <a:solidFill>
                  <a:schemeClr val="tx2"/>
                </a:solidFill>
                <a:ea typeface="Arial Unicode MS" pitchFamily="34" charset="-128"/>
                <a:cs typeface="Arial Unicode MS" pitchFamily="34" charset="-128"/>
              </a:rPr>
            </a:br>
            <a:r>
              <a:rPr lang="en-US" sz="1200" b="1">
                <a:solidFill>
                  <a:schemeClr val="tx2"/>
                </a:solidFill>
                <a:ea typeface="Arial Unicode MS" pitchFamily="34" charset="-128"/>
                <a:cs typeface="Arial Unicode MS" pitchFamily="34" charset="-128"/>
              </a:rPr>
              <a:t>Gulfstream Aerospace</a:t>
            </a:r>
          </a:p>
        </p:txBody>
      </p:sp>
      <p:grpSp>
        <p:nvGrpSpPr>
          <p:cNvPr id="2" name="Group 7"/>
          <p:cNvGrpSpPr>
            <a:grpSpLocks/>
          </p:cNvGrpSpPr>
          <p:nvPr/>
        </p:nvGrpSpPr>
        <p:grpSpPr bwMode="auto">
          <a:xfrm>
            <a:off x="6303963" y="762000"/>
            <a:ext cx="2662237" cy="2300287"/>
            <a:chOff x="3971" y="553"/>
            <a:chExt cx="1677" cy="1449"/>
          </a:xfrm>
        </p:grpSpPr>
        <p:sp>
          <p:nvSpPr>
            <p:cNvPr id="64521" name="Text Box 8"/>
            <p:cNvSpPr txBox="1">
              <a:spLocks noChangeArrowheads="1"/>
            </p:cNvSpPr>
            <p:nvPr/>
          </p:nvSpPr>
          <p:spPr bwMode="auto">
            <a:xfrm>
              <a:off x="3971" y="1848"/>
              <a:ext cx="1677" cy="154"/>
            </a:xfrm>
            <a:prstGeom prst="rect">
              <a:avLst/>
            </a:prstGeom>
            <a:solidFill>
              <a:schemeClr val="bg1"/>
            </a:solidFill>
            <a:ln w="9525">
              <a:noFill/>
              <a:miter lim="800000"/>
              <a:headEnd/>
              <a:tailEnd/>
            </a:ln>
          </p:spPr>
          <p:txBody>
            <a:bodyPr lIns="0" tIns="91440" rIns="0" bIns="0">
              <a:spAutoFit/>
            </a:bodyPr>
            <a:lstStyle/>
            <a:p>
              <a:pPr eaLnBrk="0" hangingPunct="0"/>
              <a:r>
                <a:rPr lang="en-US" sz="1000" b="1" dirty="0">
                  <a:solidFill>
                    <a:schemeClr val="tx2"/>
                  </a:solidFill>
                </a:rPr>
                <a:t>Cockpit of Gulfstream’s aircraft simulator.</a:t>
              </a:r>
            </a:p>
          </p:txBody>
        </p:sp>
        <p:pic>
          <p:nvPicPr>
            <p:cNvPr id="64522" name="Picture 9" descr="gulfstream_14504"/>
            <p:cNvPicPr>
              <a:picLocks noChangeAspect="1" noChangeArrowheads="1"/>
            </p:cNvPicPr>
            <p:nvPr/>
          </p:nvPicPr>
          <p:blipFill>
            <a:blip r:embed="rId3" cstate="screen"/>
            <a:srcRect/>
            <a:stretch>
              <a:fillRect/>
            </a:stretch>
          </p:blipFill>
          <p:spPr bwMode="auto">
            <a:xfrm>
              <a:off x="3971" y="553"/>
              <a:ext cx="1640" cy="1319"/>
            </a:xfrm>
            <a:prstGeom prst="rect">
              <a:avLst/>
            </a:prstGeom>
            <a:noFill/>
            <a:ln w="9525">
              <a:solidFill>
                <a:schemeClr val="tx2"/>
              </a:solidFill>
              <a:miter lim="800000"/>
              <a:headEnd/>
              <a:tailEnd/>
            </a:ln>
          </p:spPr>
        </p:pic>
      </p:grpSp>
      <p:sp>
        <p:nvSpPr>
          <p:cNvPr id="64520" name="Text Box 10"/>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pPr eaLnBrk="0" hangingPunct="0"/>
            <a:r>
              <a:rPr lang="en-US" sz="1000" dirty="0">
                <a:hlinkClick r:id="rId4"/>
              </a:rPr>
              <a:t>Link to user story</a:t>
            </a:r>
            <a:endParaRPr lang="en-US" sz="1000" dirty="0"/>
          </a:p>
        </p:txBody>
      </p:sp>
    </p:spTree>
    <p:extLst>
      <p:ext uri="{BB962C8B-B14F-4D97-AF65-F5344CB8AC3E}">
        <p14:creationId xmlns:p14="http://schemas.microsoft.com/office/powerpoint/2010/main" val="216614452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28600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3"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976616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Cockpit Display </a:t>
            </a:r>
            <a:r>
              <a:rPr lang="en-US" dirty="0"/>
              <a:t>S</a:t>
            </a:r>
            <a:r>
              <a:rPr lang="en-US" dirty="0" smtClean="0"/>
              <a:t>ystems</a:t>
            </a:r>
            <a:endParaRPr lang="en-US" dirty="0"/>
          </a:p>
        </p:txBody>
      </p:sp>
      <p:sp>
        <p:nvSpPr>
          <p:cNvPr id="6" name="Title 1"/>
          <p:cNvSpPr txBox="1">
            <a:spLocks/>
          </p:cNvSpPr>
          <p:nvPr/>
        </p:nvSpPr>
        <p:spPr>
          <a:xfrm>
            <a:off x="457200" y="990600"/>
            <a:ext cx="8077200" cy="53340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endParaRPr lang="en-US" sz="2000" dirty="0">
              <a:solidFill>
                <a:schemeClr val="accent2">
                  <a:lumMod val="60000"/>
                  <a:lumOff val="40000"/>
                </a:schemeClr>
              </a:solidFill>
            </a:endParaRPr>
          </a:p>
        </p:txBody>
      </p:sp>
      <p:sp>
        <p:nvSpPr>
          <p:cNvPr id="65" name="Right Arrow 64"/>
          <p:cNvSpPr/>
          <p:nvPr/>
        </p:nvSpPr>
        <p:spPr>
          <a:xfrm>
            <a:off x="2463640"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8" name="TextBox 77"/>
          <p:cNvSpPr txBox="1"/>
          <p:nvPr/>
        </p:nvSpPr>
        <p:spPr>
          <a:xfrm>
            <a:off x="3611880" y="2751004"/>
            <a:ext cx="1645920" cy="64008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Control Logic</a:t>
            </a:r>
            <a:endParaRPr lang="en-US" dirty="0">
              <a:latin typeface="Arial" pitchFamily="34" charset="0"/>
              <a:cs typeface="Arial" pitchFamily="34" charset="0"/>
            </a:endParaRPr>
          </a:p>
        </p:txBody>
      </p:sp>
      <p:sp>
        <p:nvSpPr>
          <p:cNvPr id="79" name="Right Arrow 78"/>
          <p:cNvSpPr/>
          <p:nvPr/>
        </p:nvSpPr>
        <p:spPr>
          <a:xfrm>
            <a:off x="5485738"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 name="Rounded Rectangle 2"/>
          <p:cNvSpPr/>
          <p:nvPr/>
        </p:nvSpPr>
        <p:spPr>
          <a:xfrm>
            <a:off x="6812043" y="2210318"/>
            <a:ext cx="1645920" cy="1181037"/>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Arial" pitchFamily="34" charset="0"/>
                <a:cs typeface="Arial" pitchFamily="34" charset="0"/>
              </a:rPr>
              <a:t>Display Code</a:t>
            </a:r>
          </a:p>
        </p:txBody>
      </p:sp>
      <p:grpSp>
        <p:nvGrpSpPr>
          <p:cNvPr id="47" name="Group 46"/>
          <p:cNvGrpSpPr/>
          <p:nvPr/>
        </p:nvGrpSpPr>
        <p:grpSpPr>
          <a:xfrm>
            <a:off x="1578395" y="4721960"/>
            <a:ext cx="5737088" cy="671542"/>
            <a:chOff x="1368317" y="4948981"/>
            <a:chExt cx="6987600" cy="817918"/>
          </a:xfrm>
        </p:grpSpPr>
        <p:sp>
          <p:nvSpPr>
            <p:cNvPr id="48" name="TextBox 47"/>
            <p:cNvSpPr txBox="1"/>
            <p:nvPr/>
          </p:nvSpPr>
          <p:spPr>
            <a:xfrm>
              <a:off x="1368317" y="4948981"/>
              <a:ext cx="1783270" cy="817918"/>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Signal Conditioning</a:t>
              </a:r>
              <a:endParaRPr lang="en-US" dirty="0">
                <a:latin typeface="Arial" pitchFamily="34" charset="0"/>
                <a:cs typeface="Arial" pitchFamily="34" charset="0"/>
              </a:endParaRPr>
            </a:p>
          </p:txBody>
        </p:sp>
        <p:sp>
          <p:nvSpPr>
            <p:cNvPr id="51" name="TextBox 50"/>
            <p:cNvSpPr txBox="1"/>
            <p:nvPr/>
          </p:nvSpPr>
          <p:spPr>
            <a:xfrm>
              <a:off x="3997445" y="4948981"/>
              <a:ext cx="1866198"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Warning Management</a:t>
              </a:r>
              <a:endParaRPr lang="en-US" dirty="0">
                <a:latin typeface="Arial" pitchFamily="34" charset="0"/>
                <a:cs typeface="Arial" pitchFamily="34" charset="0"/>
              </a:endParaRPr>
            </a:p>
          </p:txBody>
        </p:sp>
        <p:sp>
          <p:nvSpPr>
            <p:cNvPr id="53" name="TextBox 52"/>
            <p:cNvSpPr txBox="1"/>
            <p:nvPr/>
          </p:nvSpPr>
          <p:spPr>
            <a:xfrm>
              <a:off x="6659197" y="4948981"/>
              <a:ext cx="1696720"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Page </a:t>
              </a:r>
            </a:p>
            <a:p>
              <a:pPr algn="ctr"/>
              <a:r>
                <a:rPr lang="en-US" dirty="0" smtClean="0">
                  <a:latin typeface="Arial" pitchFamily="34" charset="0"/>
                  <a:cs typeface="Arial" pitchFamily="34" charset="0"/>
                </a:rPr>
                <a:t>Control</a:t>
              </a:r>
              <a:endParaRPr lang="en-US" dirty="0">
                <a:latin typeface="Arial" pitchFamily="34" charset="0"/>
                <a:cs typeface="Arial" pitchFamily="34" charset="0"/>
              </a:endParaRPr>
            </a:p>
          </p:txBody>
        </p:sp>
        <p:sp>
          <p:nvSpPr>
            <p:cNvPr id="52" name="Right Arrow 51"/>
            <p:cNvSpPr/>
            <p:nvPr/>
          </p:nvSpPr>
          <p:spPr>
            <a:xfrm>
              <a:off x="5784526" y="5165716"/>
              <a:ext cx="914401" cy="457201"/>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0" name="Right Arrow 49"/>
            <p:cNvSpPr/>
            <p:nvPr/>
          </p:nvSpPr>
          <p:spPr>
            <a:xfrm>
              <a:off x="3119120" y="5165717"/>
              <a:ext cx="914400" cy="457200"/>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57" name="Trapezoid 56"/>
          <p:cNvSpPr/>
          <p:nvPr/>
        </p:nvSpPr>
        <p:spPr>
          <a:xfrm>
            <a:off x="1524000" y="3416963"/>
            <a:ext cx="5809346" cy="1137512"/>
          </a:xfrm>
          <a:prstGeom prst="trapezoid">
            <a:avLst>
              <a:gd name="adj" fmla="val 18670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6" name="Rounded Rectangle 55"/>
          <p:cNvSpPr/>
          <p:nvPr/>
        </p:nvSpPr>
        <p:spPr>
          <a:xfrm>
            <a:off x="1494109" y="4555226"/>
            <a:ext cx="5902264" cy="973323"/>
          </a:xfrm>
          <a:prstGeom prst="roundRect">
            <a:avLst>
              <a:gd name="adj" fmla="val 11453"/>
            </a:avLst>
          </a:prstGeom>
          <a:noFill/>
          <a:ln w="57150"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8" name="Right Arrow 57"/>
          <p:cNvSpPr/>
          <p:nvPr/>
        </p:nvSpPr>
        <p:spPr>
          <a:xfrm rot="10800000">
            <a:off x="2380202" y="2357718"/>
            <a:ext cx="4172998" cy="233081"/>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9" name="TextBox 58"/>
          <p:cNvSpPr txBox="1"/>
          <p:nvPr/>
        </p:nvSpPr>
        <p:spPr>
          <a:xfrm>
            <a:off x="653111" y="2210318"/>
            <a:ext cx="1645920" cy="118076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Inputs</a:t>
            </a:r>
            <a:endParaRPr lang="en-US" dirty="0">
              <a:latin typeface="Arial" pitchFamily="34" charset="0"/>
              <a:cs typeface="Arial" pitchFamily="34" charset="0"/>
            </a:endParaRPr>
          </a:p>
        </p:txBody>
      </p:sp>
      <p:sp>
        <p:nvSpPr>
          <p:cNvPr id="18" name="TextBox 17"/>
          <p:cNvSpPr txBox="1"/>
          <p:nvPr/>
        </p:nvSpPr>
        <p:spPr>
          <a:xfrm>
            <a:off x="5410200" y="2133600"/>
            <a:ext cx="1219863" cy="307777"/>
          </a:xfrm>
          <a:prstGeom prst="rect">
            <a:avLst/>
          </a:prstGeom>
          <a:noFill/>
        </p:spPr>
        <p:txBody>
          <a:bodyPr wrap="square" rtlCol="0">
            <a:spAutoFit/>
          </a:bodyPr>
          <a:lstStyle/>
          <a:p>
            <a:r>
              <a:rPr lang="en-US" sz="1400" dirty="0" smtClean="0">
                <a:latin typeface="Arial" pitchFamily="34" charset="0"/>
                <a:cs typeface="Arial" pitchFamily="34" charset="0"/>
              </a:rPr>
              <a:t>&lt;User Input&gt;</a:t>
            </a:r>
            <a:endParaRPr lang="en-US" sz="1400" dirty="0">
              <a:latin typeface="Arial" pitchFamily="34" charset="0"/>
              <a:cs typeface="Arial" pitchFamily="34" charset="0"/>
            </a:endParaRPr>
          </a:p>
        </p:txBody>
      </p:sp>
      <p:sp>
        <p:nvSpPr>
          <p:cNvPr id="61" name="TextBox 60"/>
          <p:cNvSpPr txBox="1"/>
          <p:nvPr/>
        </p:nvSpPr>
        <p:spPr>
          <a:xfrm>
            <a:off x="2353967" y="3237195"/>
            <a:ext cx="1388522" cy="523220"/>
          </a:xfrm>
          <a:prstGeom prst="rect">
            <a:avLst/>
          </a:prstGeom>
          <a:noFill/>
        </p:spPr>
        <p:txBody>
          <a:bodyPr wrap="none" rtlCol="0">
            <a:spAutoFit/>
          </a:bodyPr>
          <a:lstStyle/>
          <a:p>
            <a:r>
              <a:rPr lang="en-US" sz="1400" dirty="0" smtClean="0">
                <a:latin typeface="Arial" pitchFamily="34" charset="0"/>
                <a:cs typeface="Arial" pitchFamily="34" charset="0"/>
              </a:rPr>
              <a:t>&lt;User Input&gt;</a:t>
            </a:r>
          </a:p>
          <a:p>
            <a:r>
              <a:rPr lang="en-US" sz="1400" dirty="0" smtClean="0">
                <a:latin typeface="Arial" pitchFamily="34" charset="0"/>
                <a:cs typeface="Arial" pitchFamily="34" charset="0"/>
              </a:rPr>
              <a:t>&lt;Sensor Data&gt;</a:t>
            </a:r>
            <a:endParaRPr lang="en-US" sz="1400" dirty="0">
              <a:latin typeface="Arial" pitchFamily="34" charset="0"/>
              <a:cs typeface="Arial" pitchFamily="34" charset="0"/>
            </a:endParaRPr>
          </a:p>
        </p:txBody>
      </p:sp>
      <p:sp>
        <p:nvSpPr>
          <p:cNvPr id="62" name="TextBox 61"/>
          <p:cNvSpPr txBox="1"/>
          <p:nvPr/>
        </p:nvSpPr>
        <p:spPr>
          <a:xfrm>
            <a:off x="5263806" y="3266955"/>
            <a:ext cx="1670394" cy="738664"/>
          </a:xfrm>
          <a:prstGeom prst="rect">
            <a:avLst/>
          </a:prstGeom>
          <a:noFill/>
        </p:spPr>
        <p:txBody>
          <a:bodyPr wrap="none" rtlCol="0">
            <a:spAutoFit/>
          </a:bodyPr>
          <a:lstStyle/>
          <a:p>
            <a:r>
              <a:rPr lang="en-US" sz="1400" dirty="0" smtClean="0">
                <a:latin typeface="Arial" pitchFamily="34" charset="0"/>
                <a:cs typeface="Arial" pitchFamily="34" charset="0"/>
              </a:rPr>
              <a:t>&lt;Warning </a:t>
            </a:r>
            <a:r>
              <a:rPr lang="en-US" sz="1400" dirty="0" err="1" smtClean="0">
                <a:latin typeface="Arial" pitchFamily="34" charset="0"/>
                <a:cs typeface="Arial" pitchFamily="34" charset="0"/>
              </a:rPr>
              <a:t>Msg</a:t>
            </a:r>
            <a:r>
              <a:rPr lang="en-US" sz="1400" dirty="0" smtClean="0">
                <a:latin typeface="Arial" pitchFamily="34" charset="0"/>
                <a:cs typeface="Arial" pitchFamily="34" charset="0"/>
              </a:rPr>
              <a:t> ID&gt;</a:t>
            </a:r>
          </a:p>
          <a:p>
            <a:r>
              <a:rPr lang="en-US" sz="1400" dirty="0" smtClean="0">
                <a:latin typeface="Arial" pitchFamily="34" charset="0"/>
                <a:cs typeface="Arial" pitchFamily="34" charset="0"/>
              </a:rPr>
              <a:t>&lt;Page IDs&gt;</a:t>
            </a:r>
          </a:p>
          <a:p>
            <a:r>
              <a:rPr lang="en-US" sz="1400" dirty="0" smtClean="0">
                <a:latin typeface="Arial" pitchFamily="34" charset="0"/>
                <a:cs typeface="Arial" pitchFamily="34" charset="0"/>
              </a:rPr>
              <a:t>&lt;Sensor Data&gt;</a:t>
            </a:r>
            <a:endParaRPr lang="en-US" sz="1400" dirty="0">
              <a:latin typeface="Arial" pitchFamily="34" charset="0"/>
              <a:cs typeface="Arial" pitchFamily="34" charset="0"/>
            </a:endParaRPr>
          </a:p>
        </p:txBody>
      </p:sp>
      <p:grpSp>
        <p:nvGrpSpPr>
          <p:cNvPr id="4" name="Group 3"/>
          <p:cNvGrpSpPr/>
          <p:nvPr/>
        </p:nvGrpSpPr>
        <p:grpSpPr>
          <a:xfrm>
            <a:off x="6565215" y="762000"/>
            <a:ext cx="2045385" cy="1629097"/>
            <a:chOff x="6565215" y="762000"/>
            <a:chExt cx="2045385" cy="1629097"/>
          </a:xfrm>
        </p:grpSpPr>
        <p:pic>
          <p:nvPicPr>
            <p:cNvPr id="26" name="Picture 25" descr="doc1.png"/>
            <p:cNvPicPr>
              <a:picLocks noChangeAspect="1"/>
            </p:cNvPicPr>
            <p:nvPr/>
          </p:nvPicPr>
          <p:blipFill>
            <a:blip r:embed="rId3" cstate="print"/>
            <a:stretch>
              <a:fillRect/>
            </a:stretch>
          </p:blipFill>
          <p:spPr>
            <a:xfrm>
              <a:off x="6796802" y="1600200"/>
              <a:ext cx="365270" cy="452935"/>
            </a:xfrm>
            <a:prstGeom prst="rect">
              <a:avLst/>
            </a:prstGeom>
            <a:effectLst>
              <a:outerShdw blurRad="50800" dist="38100" dir="2700000" algn="tl" rotWithShape="0">
                <a:prstClr val="black">
                  <a:alpha val="40000"/>
                </a:prstClr>
              </a:outerShdw>
            </a:effectLst>
          </p:spPr>
        </p:pic>
        <p:pic>
          <p:nvPicPr>
            <p:cNvPr id="27" name="Picture 26" descr="doc1.png"/>
            <p:cNvPicPr>
              <a:picLocks noChangeAspect="1"/>
            </p:cNvPicPr>
            <p:nvPr/>
          </p:nvPicPr>
          <p:blipFill>
            <a:blip r:embed="rId3" cstate="print"/>
            <a:stretch>
              <a:fillRect/>
            </a:stretch>
          </p:blipFill>
          <p:spPr>
            <a:xfrm>
              <a:off x="7405578" y="1602332"/>
              <a:ext cx="365270" cy="452935"/>
            </a:xfrm>
            <a:prstGeom prst="rect">
              <a:avLst/>
            </a:prstGeom>
            <a:effectLst>
              <a:outerShdw blurRad="50800" dist="38100" dir="2700000" algn="tl" rotWithShape="0">
                <a:prstClr val="black">
                  <a:alpha val="40000"/>
                </a:prstClr>
              </a:outerShdw>
            </a:effectLst>
          </p:spPr>
        </p:pic>
        <p:pic>
          <p:nvPicPr>
            <p:cNvPr id="28" name="Picture 27" descr="doc1.png"/>
            <p:cNvPicPr>
              <a:picLocks noChangeAspect="1"/>
            </p:cNvPicPr>
            <p:nvPr/>
          </p:nvPicPr>
          <p:blipFill>
            <a:blip r:embed="rId3" cstate="print"/>
            <a:stretch>
              <a:fillRect/>
            </a:stretch>
          </p:blipFill>
          <p:spPr>
            <a:xfrm>
              <a:off x="8012927" y="1602332"/>
              <a:ext cx="365270" cy="452935"/>
            </a:xfrm>
            <a:prstGeom prst="rect">
              <a:avLst/>
            </a:prstGeom>
            <a:effectLst>
              <a:outerShdw blurRad="50800" dist="38100" dir="2700000" algn="tl" rotWithShape="0">
                <a:prstClr val="black">
                  <a:alpha val="40000"/>
                </a:prstClr>
              </a:outerShdw>
            </a:effectLst>
          </p:spPr>
        </p:pic>
        <p:cxnSp>
          <p:nvCxnSpPr>
            <p:cNvPr id="29" name="Straight Arrow Connector 28"/>
            <p:cNvCxnSpPr/>
            <p:nvPr/>
          </p:nvCxnSpPr>
          <p:spPr>
            <a:xfrm>
              <a:off x="6979437" y="2012902"/>
              <a:ext cx="173555" cy="378195"/>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2"/>
            </p:cNvCxnSpPr>
            <p:nvPr/>
          </p:nvCxnSpPr>
          <p:spPr>
            <a:xfrm>
              <a:off x="7588213" y="2055267"/>
              <a:ext cx="4323" cy="230733"/>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2"/>
            </p:cNvCxnSpPr>
            <p:nvPr/>
          </p:nvCxnSpPr>
          <p:spPr>
            <a:xfrm flipH="1">
              <a:off x="8089166" y="2055267"/>
              <a:ext cx="106396" cy="329656"/>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65215" y="762000"/>
              <a:ext cx="2045385"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smtClean="0">
                  <a:latin typeface="Arial" pitchFamily="34" charset="0"/>
                  <a:cs typeface="Arial" pitchFamily="34" charset="0"/>
                </a:rPr>
                <a:t>Specifications </a:t>
              </a:r>
            </a:p>
            <a:p>
              <a:r>
                <a:rPr lang="en-US" sz="2000" dirty="0" smtClean="0">
                  <a:latin typeface="Arial" pitchFamily="34" charset="0"/>
                  <a:cs typeface="Arial" pitchFamily="34" charset="0"/>
                </a:rPr>
                <a:t>(.TXT, DOORS)</a:t>
              </a:r>
              <a:endParaRPr lang="en-US" sz="2000" dirty="0">
                <a:latin typeface="Arial" pitchFamily="34" charset="0"/>
                <a:cs typeface="Arial" pitchFamily="34" charset="0"/>
              </a:endParaRPr>
            </a:p>
          </p:txBody>
        </p:sp>
      </p:grpSp>
    </p:spTree>
    <p:extLst>
      <p:ext uri="{BB962C8B-B14F-4D97-AF65-F5344CB8AC3E}">
        <p14:creationId xmlns:p14="http://schemas.microsoft.com/office/powerpoint/2010/main" val="28568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6" grpId="0" animBg="1"/>
      <p:bldP spid="18" grpId="0"/>
      <p:bldP spid="61"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8596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3"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4015226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533400"/>
          </a:xfrm>
        </p:spPr>
        <p:txBody>
          <a:bodyPr/>
          <a:lstStyle/>
          <a:p>
            <a:r>
              <a:rPr lang="en-US" dirty="0"/>
              <a:t>Warning Message Generation</a:t>
            </a:r>
          </a:p>
        </p:txBody>
      </p:sp>
      <p:grpSp>
        <p:nvGrpSpPr>
          <p:cNvPr id="11" name="Group 10"/>
          <p:cNvGrpSpPr/>
          <p:nvPr/>
        </p:nvGrpSpPr>
        <p:grpSpPr>
          <a:xfrm>
            <a:off x="1734323" y="1152331"/>
            <a:ext cx="5941358" cy="5629469"/>
            <a:chOff x="1734323" y="999931"/>
            <a:chExt cx="5941358" cy="5629469"/>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238" y="4650239"/>
              <a:ext cx="2642744" cy="1480957"/>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089490" y="3926265"/>
              <a:ext cx="1920240" cy="36576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dirty="0"/>
                <a:t>Phases of Flight</a:t>
              </a:r>
            </a:p>
          </p:txBody>
        </p:sp>
        <p:sp>
          <p:nvSpPr>
            <p:cNvPr id="9" name="TextBox 8"/>
            <p:cNvSpPr txBox="1"/>
            <p:nvPr/>
          </p:nvSpPr>
          <p:spPr>
            <a:xfrm>
              <a:off x="5273636" y="3907603"/>
              <a:ext cx="1973938"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55563" lvl="2" algn="ctr"/>
              <a:r>
                <a:rPr lang="en-US" sz="1600" dirty="0" smtClean="0"/>
                <a:t>Component Modes</a:t>
              </a:r>
              <a:endParaRPr lang="en-US" sz="1600" dirty="0"/>
            </a:p>
          </p:txBody>
        </p:sp>
        <p:sp>
          <p:nvSpPr>
            <p:cNvPr id="17" name="Right Arrow 16"/>
            <p:cNvSpPr/>
            <p:nvPr/>
          </p:nvSpPr>
          <p:spPr>
            <a:xfrm rot="8051649">
              <a:off x="5911721" y="4302716"/>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5" name="Picture 24"/>
            <p:cNvPicPr>
              <a:picLocks noChangeAspect="1"/>
            </p:cNvPicPr>
            <p:nvPr/>
          </p:nvPicPr>
          <p:blipFill rotWithShape="1">
            <a:blip r:embed="rId4"/>
            <a:srcRect t="2651" b="35730"/>
            <a:stretch/>
          </p:blipFill>
          <p:spPr bwMode="auto">
            <a:xfrm>
              <a:off x="1734323" y="1030904"/>
              <a:ext cx="2667000"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pic>
          <p:nvPicPr>
            <p:cNvPr id="26" name="Picture 25"/>
            <p:cNvPicPr>
              <a:picLocks noChangeAspect="1"/>
            </p:cNvPicPr>
            <p:nvPr/>
          </p:nvPicPr>
          <p:blipFill>
            <a:blip r:embed="rId5"/>
            <a:stretch>
              <a:fillRect/>
            </a:stretch>
          </p:blipFill>
          <p:spPr>
            <a:xfrm>
              <a:off x="4789229" y="999931"/>
              <a:ext cx="2886452"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p:spPr>
        </p:pic>
        <p:sp>
          <p:nvSpPr>
            <p:cNvPr id="10" name="TextBox 9"/>
            <p:cNvSpPr txBox="1"/>
            <p:nvPr/>
          </p:nvSpPr>
          <p:spPr>
            <a:xfrm>
              <a:off x="3875672" y="6044625"/>
              <a:ext cx="192024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2" algn="ctr"/>
              <a:r>
                <a:rPr lang="en-US" sz="1600" dirty="0" smtClean="0"/>
                <a:t>Message ID</a:t>
              </a:r>
            </a:p>
            <a:p>
              <a:pPr marL="0" lvl="2" algn="ctr"/>
              <a:r>
                <a:rPr lang="en-US" sz="1600" dirty="0" smtClean="0"/>
                <a:t>Generation</a:t>
              </a:r>
              <a:endParaRPr lang="en-US" sz="1600" dirty="0"/>
            </a:p>
          </p:txBody>
        </p:sp>
        <p:sp>
          <p:nvSpPr>
            <p:cNvPr id="8" name="Right Arrow 7"/>
            <p:cNvSpPr/>
            <p:nvPr/>
          </p:nvSpPr>
          <p:spPr>
            <a:xfrm rot="2700000">
              <a:off x="3082872" y="4315435"/>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4082947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994276" y="381000"/>
            <a:ext cx="2675888" cy="631249"/>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r>
              <a:rPr lang="en-US" dirty="0" smtClean="0"/>
              <a:t>Complex Mode Logic</a:t>
            </a:r>
            <a:endParaRPr lang="en-US" dirty="0"/>
          </a:p>
        </p:txBody>
      </p:sp>
      <p:grpSp>
        <p:nvGrpSpPr>
          <p:cNvPr id="14" name="Group 13"/>
          <p:cNvGrpSpPr/>
          <p:nvPr/>
        </p:nvGrpSpPr>
        <p:grpSpPr>
          <a:xfrm>
            <a:off x="1734323" y="1124338"/>
            <a:ext cx="5961877" cy="5657462"/>
            <a:chOff x="1734323" y="971938"/>
            <a:chExt cx="5961877" cy="5657462"/>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238" y="4650239"/>
              <a:ext cx="2642744" cy="1480957"/>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089490" y="3926265"/>
              <a:ext cx="1920240" cy="36576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dirty="0"/>
                <a:t>Phases of Flight</a:t>
              </a:r>
            </a:p>
          </p:txBody>
        </p:sp>
        <p:sp>
          <p:nvSpPr>
            <p:cNvPr id="9" name="TextBox 8"/>
            <p:cNvSpPr txBox="1"/>
            <p:nvPr/>
          </p:nvSpPr>
          <p:spPr>
            <a:xfrm>
              <a:off x="5273636" y="3926265"/>
              <a:ext cx="1973938"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55563" lvl="2" algn="ctr"/>
              <a:r>
                <a:rPr lang="en-US" sz="1600" dirty="0" smtClean="0"/>
                <a:t>Component Modes</a:t>
              </a:r>
              <a:endParaRPr lang="en-US" sz="1600" dirty="0"/>
            </a:p>
          </p:txBody>
        </p:sp>
        <p:sp>
          <p:nvSpPr>
            <p:cNvPr id="17" name="Right Arrow 16"/>
            <p:cNvSpPr/>
            <p:nvPr/>
          </p:nvSpPr>
          <p:spPr>
            <a:xfrm rot="8051649">
              <a:off x="5911721" y="4302716"/>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5" name="Picture 24"/>
            <p:cNvPicPr>
              <a:picLocks noChangeAspect="1"/>
            </p:cNvPicPr>
            <p:nvPr/>
          </p:nvPicPr>
          <p:blipFill rotWithShape="1">
            <a:blip r:embed="rId4"/>
            <a:srcRect t="2651" b="35730"/>
            <a:stretch/>
          </p:blipFill>
          <p:spPr bwMode="auto">
            <a:xfrm>
              <a:off x="1734323" y="1030904"/>
              <a:ext cx="2667000"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sp>
          <p:nvSpPr>
            <p:cNvPr id="10" name="TextBox 9"/>
            <p:cNvSpPr txBox="1"/>
            <p:nvPr/>
          </p:nvSpPr>
          <p:spPr>
            <a:xfrm>
              <a:off x="3875672" y="6044625"/>
              <a:ext cx="192024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2" algn="ctr"/>
              <a:r>
                <a:rPr lang="en-US" sz="1600" dirty="0" smtClean="0"/>
                <a:t>Message ID</a:t>
              </a:r>
            </a:p>
            <a:p>
              <a:pPr marL="0" lvl="2" algn="ctr"/>
              <a:r>
                <a:rPr lang="en-US" sz="1600" dirty="0" smtClean="0"/>
                <a:t>Generation</a:t>
              </a:r>
              <a:endParaRPr lang="en-US" sz="1600" dirty="0"/>
            </a:p>
          </p:txBody>
        </p:sp>
        <p:sp>
          <p:nvSpPr>
            <p:cNvPr id="8" name="Right Arrow 7"/>
            <p:cNvSpPr/>
            <p:nvPr/>
          </p:nvSpPr>
          <p:spPr>
            <a:xfrm rot="2700000">
              <a:off x="3082872" y="4315435"/>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1" name="Group 10"/>
            <p:cNvGrpSpPr/>
            <p:nvPr/>
          </p:nvGrpSpPr>
          <p:grpSpPr>
            <a:xfrm>
              <a:off x="4669988" y="971938"/>
              <a:ext cx="3026212" cy="2903505"/>
              <a:chOff x="4669988" y="971938"/>
              <a:chExt cx="3026212" cy="2903505"/>
            </a:xfrm>
          </p:grpSpPr>
          <p:grpSp>
            <p:nvGrpSpPr>
              <p:cNvPr id="6" name="Group 5"/>
              <p:cNvGrpSpPr>
                <a:grpSpLocks noChangeAspect="1"/>
              </p:cNvGrpSpPr>
              <p:nvPr/>
            </p:nvGrpSpPr>
            <p:grpSpPr>
              <a:xfrm>
                <a:off x="4669988" y="1143000"/>
                <a:ext cx="3026212" cy="2732443"/>
                <a:chOff x="4548804" y="1030902"/>
                <a:chExt cx="3026212" cy="2732443"/>
              </a:xfrm>
            </p:grpSpPr>
            <p:grpSp>
              <p:nvGrpSpPr>
                <p:cNvPr id="3" name="Group 2"/>
                <p:cNvGrpSpPr/>
                <p:nvPr/>
              </p:nvGrpSpPr>
              <p:grpSpPr>
                <a:xfrm>
                  <a:off x="4548804" y="1030902"/>
                  <a:ext cx="3012347" cy="1160699"/>
                  <a:chOff x="4548804" y="1030902"/>
                  <a:chExt cx="3012347" cy="1160699"/>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030904"/>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0309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0309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405527"/>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8042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20404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2040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2040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57866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97737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4840"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2669" y="337598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8943"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6193" y="971940"/>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2467" y="9719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8364" y="97193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280025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9546"/>
          <a:stretch/>
        </p:blipFill>
        <p:spPr bwMode="auto">
          <a:xfrm>
            <a:off x="736258" y="547165"/>
            <a:ext cx="3042638" cy="60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444597"/>
            <a:ext cx="2866325" cy="495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64089" y="547165"/>
            <a:ext cx="2874505"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latin typeface="Arial" pitchFamily="34" charset="0"/>
                <a:cs typeface="Arial" pitchFamily="34" charset="0"/>
              </a:rPr>
              <a:t>Use state machines for </a:t>
            </a:r>
          </a:p>
          <a:p>
            <a:pPr algn="ctr"/>
            <a:r>
              <a:rPr lang="en-US" sz="2000" dirty="0" smtClean="0">
                <a:latin typeface="Arial" pitchFamily="34" charset="0"/>
                <a:cs typeface="Arial" pitchFamily="34" charset="0"/>
              </a:rPr>
              <a:t>Mode Logic</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613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685800"/>
          </a:xfrm>
        </p:spPr>
        <p:txBody>
          <a:bodyPr/>
          <a:lstStyle/>
          <a:p>
            <a:r>
              <a:rPr lang="en-US" dirty="0" smtClean="0"/>
              <a:t>Page Control</a:t>
            </a:r>
            <a:endParaRPr lang="en-US" dirty="0"/>
          </a:p>
        </p:txBody>
      </p:sp>
      <p:grpSp>
        <p:nvGrpSpPr>
          <p:cNvPr id="25" name="Group 24"/>
          <p:cNvGrpSpPr/>
          <p:nvPr/>
        </p:nvGrpSpPr>
        <p:grpSpPr>
          <a:xfrm>
            <a:off x="3133221" y="304800"/>
            <a:ext cx="3032833" cy="822960"/>
            <a:chOff x="0" y="177520"/>
            <a:chExt cx="3657600" cy="1216800"/>
          </a:xfrm>
        </p:grpSpPr>
        <p:sp>
          <p:nvSpPr>
            <p:cNvPr id="26" name="Rounded Rectangle 25"/>
            <p:cNvSpPr/>
            <p:nvPr/>
          </p:nvSpPr>
          <p:spPr>
            <a:xfrm>
              <a:off x="0" y="177520"/>
              <a:ext cx="3657600" cy="1216800"/>
            </a:xfrm>
            <a:prstGeom prst="roundRect">
              <a:avLst/>
            </a:prstGeom>
          </p:spPr>
          <p:style>
            <a:lnRef idx="1">
              <a:schemeClr val="accent2"/>
            </a:lnRef>
            <a:fillRef idx="3">
              <a:schemeClr val="accent2"/>
            </a:fillRef>
            <a:effectRef idx="2">
              <a:schemeClr val="accent2"/>
            </a:effectRef>
            <a:fontRef idx="minor">
              <a:schemeClr val="lt1"/>
            </a:fontRef>
          </p:style>
        </p:sp>
        <p:sp>
          <p:nvSpPr>
            <p:cNvPr id="27" name="Rounded Rectangle 4"/>
            <p:cNvSpPr/>
            <p:nvPr/>
          </p:nvSpPr>
          <p:spPr>
            <a:xfrm>
              <a:off x="59399" y="236920"/>
              <a:ext cx="3598199" cy="1157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Multiple Competing Criteria for page display</a:t>
              </a:r>
              <a:endParaRPr lang="en-US" sz="1800" kern="1200" dirty="0"/>
            </a:p>
          </p:txBody>
        </p:sp>
      </p:grpSp>
      <p:grpSp>
        <p:nvGrpSpPr>
          <p:cNvPr id="3" name="Group 2"/>
          <p:cNvGrpSpPr/>
          <p:nvPr/>
        </p:nvGrpSpPr>
        <p:grpSpPr>
          <a:xfrm>
            <a:off x="289662" y="1453561"/>
            <a:ext cx="8682338" cy="5099639"/>
            <a:chOff x="289662" y="1010569"/>
            <a:chExt cx="8682338" cy="5099639"/>
          </a:xfrm>
        </p:grpSpPr>
        <p:sp>
          <p:nvSpPr>
            <p:cNvPr id="6" name="TextBox 5"/>
            <p:cNvSpPr txBox="1"/>
            <p:nvPr/>
          </p:nvSpPr>
          <p:spPr>
            <a:xfrm>
              <a:off x="2369370" y="3343108"/>
              <a:ext cx="1729479"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Phases of Flight</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26" b="14526"/>
            <a:stretch/>
          </p:blipFill>
          <p:spPr bwMode="auto">
            <a:xfrm>
              <a:off x="289662" y="1010979"/>
              <a:ext cx="1567438" cy="2247826"/>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315201" y="3327683"/>
              <a:ext cx="152400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smtClean="0"/>
                <a:t>H/W Modes</a:t>
              </a:r>
              <a:endParaRPr lang="en-US" sz="1600" dirty="0"/>
            </a:p>
          </p:txBody>
        </p:sp>
        <p:sp>
          <p:nvSpPr>
            <p:cNvPr id="7" name="TextBox 6"/>
            <p:cNvSpPr txBox="1"/>
            <p:nvPr/>
          </p:nvSpPr>
          <p:spPr>
            <a:xfrm>
              <a:off x="4800600" y="3343108"/>
              <a:ext cx="202255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Component Modes</a:t>
              </a:r>
              <a:endParaRPr lang="en-US" sz="1600" dirty="0"/>
            </a:p>
          </p:txBody>
        </p:sp>
        <p:sp>
          <p:nvSpPr>
            <p:cNvPr id="12" name="TextBox 11"/>
            <p:cNvSpPr txBox="1"/>
            <p:nvPr/>
          </p:nvSpPr>
          <p:spPr>
            <a:xfrm>
              <a:off x="7528302" y="3327682"/>
              <a:ext cx="120461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User Input</a:t>
              </a:r>
              <a:endParaRPr lang="en-US" sz="1600" dirty="0"/>
            </a:p>
          </p:txBody>
        </p:sp>
        <p:pic>
          <p:nvPicPr>
            <p:cNvPr id="3077" name="Picture 5" descr="BXP5108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1761"/>
            <a:stretch/>
          </p:blipFill>
          <p:spPr bwMode="auto">
            <a:xfrm>
              <a:off x="7184169" y="1950071"/>
              <a:ext cx="1787831" cy="1335979"/>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717398" y="5771654"/>
              <a:ext cx="1674781"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Page Selection</a:t>
              </a:r>
              <a:endParaRPr lang="en-US" dirty="0"/>
            </a:p>
          </p:txBody>
        </p:sp>
        <p:pic>
          <p:nvPicPr>
            <p:cNvPr id="28" name="Picture 27"/>
            <p:cNvPicPr>
              <a:picLocks noChangeAspect="1"/>
            </p:cNvPicPr>
            <p:nvPr/>
          </p:nvPicPr>
          <p:blipFill rotWithShape="1">
            <a:blip r:embed="rId5"/>
            <a:srcRect t="2651" b="35730"/>
            <a:stretch/>
          </p:blipFill>
          <p:spPr bwMode="auto">
            <a:xfrm>
              <a:off x="2139264" y="1010569"/>
              <a:ext cx="2156715" cy="227804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429" y="4275329"/>
              <a:ext cx="4536721" cy="1439671"/>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5" name="Right Arrow 14"/>
            <p:cNvSpPr/>
            <p:nvPr/>
          </p:nvSpPr>
          <p:spPr>
            <a:xfrm rot="2131085">
              <a:off x="1079623" y="3937943"/>
              <a:ext cx="1326281"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ight Arrow 15"/>
            <p:cNvSpPr/>
            <p:nvPr/>
          </p:nvSpPr>
          <p:spPr>
            <a:xfrm rot="3302831">
              <a:off x="3101994" y="3888679"/>
              <a:ext cx="75277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ight Arrow 16"/>
            <p:cNvSpPr/>
            <p:nvPr/>
          </p:nvSpPr>
          <p:spPr>
            <a:xfrm rot="7531668">
              <a:off x="5249447" y="3893703"/>
              <a:ext cx="743978" cy="273861"/>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0" name="Right Arrow 29"/>
            <p:cNvSpPr/>
            <p:nvPr/>
          </p:nvSpPr>
          <p:spPr>
            <a:xfrm rot="8666136">
              <a:off x="6677470" y="3914130"/>
              <a:ext cx="1326281"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8" name="Group 57"/>
            <p:cNvGrpSpPr/>
            <p:nvPr/>
          </p:nvGrpSpPr>
          <p:grpSpPr>
            <a:xfrm>
              <a:off x="4572000" y="1045383"/>
              <a:ext cx="2368478" cy="2155017"/>
              <a:chOff x="4669988" y="971938"/>
              <a:chExt cx="3026212" cy="2903505"/>
            </a:xfrm>
          </p:grpSpPr>
          <p:grpSp>
            <p:nvGrpSpPr>
              <p:cNvPr id="59" name="Group 58"/>
              <p:cNvGrpSpPr>
                <a:grpSpLocks noChangeAspect="1"/>
              </p:cNvGrpSpPr>
              <p:nvPr/>
            </p:nvGrpSpPr>
            <p:grpSpPr>
              <a:xfrm>
                <a:off x="4669988" y="1143000"/>
                <a:ext cx="3026212" cy="2732443"/>
                <a:chOff x="4548804" y="1030902"/>
                <a:chExt cx="3026212" cy="2732443"/>
              </a:xfrm>
            </p:grpSpPr>
            <p:grpSp>
              <p:nvGrpSpPr>
                <p:cNvPr id="63" name="Group 62"/>
                <p:cNvGrpSpPr/>
                <p:nvPr/>
              </p:nvGrpSpPr>
              <p:grpSpPr>
                <a:xfrm>
                  <a:off x="4548804" y="1030902"/>
                  <a:ext cx="3012347" cy="1160699"/>
                  <a:chOff x="4548804" y="1030902"/>
                  <a:chExt cx="3012347" cy="1160699"/>
                </a:xfrm>
              </p:grpSpPr>
              <p:pic>
                <p:nvPicPr>
                  <p:cNvPr id="7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030904"/>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0309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0309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405527"/>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8042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20404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2040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2040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57866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97737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4840"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2669" y="337598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8943"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6193" y="971940"/>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2467" y="9719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8364" y="97193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6521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Models</a:t>
            </a:r>
            <a:endParaRPr lang="en-US" dirty="0"/>
          </a:p>
        </p:txBody>
      </p:sp>
      <p:sp>
        <p:nvSpPr>
          <p:cNvPr id="4" name="TextBox 3"/>
          <p:cNvSpPr txBox="1"/>
          <p:nvPr/>
        </p:nvSpPr>
        <p:spPr>
          <a:xfrm>
            <a:off x="228600" y="1524000"/>
            <a:ext cx="2874505"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latin typeface="Arial" pitchFamily="34" charset="0"/>
                <a:cs typeface="Arial" pitchFamily="34" charset="0"/>
              </a:rPr>
              <a:t>Use state machines for </a:t>
            </a:r>
          </a:p>
          <a:p>
            <a:pPr algn="ctr"/>
            <a:r>
              <a:rPr lang="en-US" sz="2000" dirty="0" smtClean="0">
                <a:latin typeface="Arial" pitchFamily="34" charset="0"/>
                <a:cs typeface="Arial" pitchFamily="34" charset="0"/>
              </a:rPr>
              <a:t>Page Control</a:t>
            </a:r>
            <a:endParaRPr lang="en-US" sz="2000" dirty="0">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107092"/>
            <a:ext cx="3265998" cy="96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946" y="2197168"/>
            <a:ext cx="2864510" cy="18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4212" y="2197168"/>
            <a:ext cx="2189829" cy="2118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r="7997"/>
          <a:stretch/>
        </p:blipFill>
        <p:spPr bwMode="auto">
          <a:xfrm>
            <a:off x="6795873" y="5105400"/>
            <a:ext cx="2322257" cy="144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347375" y="1752600"/>
            <a:ext cx="158165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Truth Tables</a:t>
            </a:r>
            <a:endParaRPr lang="en-US" sz="2000" dirty="0">
              <a:latin typeface="Arial" pitchFamily="34" charset="0"/>
              <a:cs typeface="Arial" pitchFamily="34" charset="0"/>
            </a:endParaRPr>
          </a:p>
        </p:txBody>
      </p:sp>
      <p:sp>
        <p:nvSpPr>
          <p:cNvPr id="11" name="TextBox 10"/>
          <p:cNvSpPr txBox="1"/>
          <p:nvPr/>
        </p:nvSpPr>
        <p:spPr>
          <a:xfrm>
            <a:off x="7114514" y="1752600"/>
            <a:ext cx="1553630"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Flow Charts</a:t>
            </a:r>
            <a:endParaRPr lang="en-US" sz="2000" dirty="0">
              <a:latin typeface="Arial" pitchFamily="34" charset="0"/>
              <a:cs typeface="Arial" pitchFamily="34" charset="0"/>
            </a:endParaRPr>
          </a:p>
        </p:txBody>
      </p:sp>
      <p:sp>
        <p:nvSpPr>
          <p:cNvPr id="12" name="TextBox 11"/>
          <p:cNvSpPr txBox="1"/>
          <p:nvPr/>
        </p:nvSpPr>
        <p:spPr>
          <a:xfrm>
            <a:off x="4147383" y="4706982"/>
            <a:ext cx="1981633"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Block Diagrams</a:t>
            </a:r>
            <a:endParaRPr lang="en-US" sz="2000" dirty="0">
              <a:latin typeface="Arial" pitchFamily="34" charset="0"/>
              <a:cs typeface="Arial" pitchFamily="34" charset="0"/>
            </a:endParaRPr>
          </a:p>
        </p:txBody>
      </p:sp>
      <p:sp>
        <p:nvSpPr>
          <p:cNvPr id="13" name="TextBox 12"/>
          <p:cNvSpPr txBox="1"/>
          <p:nvPr/>
        </p:nvSpPr>
        <p:spPr>
          <a:xfrm>
            <a:off x="7232187" y="4682261"/>
            <a:ext cx="1449628"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MATLAB/C</a:t>
            </a:r>
            <a:endParaRPr lang="en-US" sz="2000" dirty="0">
              <a:latin typeface="Arial" pitchFamily="34" charset="0"/>
              <a:cs typeface="Arial" pitchFamily="34" charset="0"/>
            </a:endParaRPr>
          </a:p>
        </p:txBody>
      </p:sp>
      <p:pic>
        <p:nvPicPr>
          <p:cNvPr id="1126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4662" b="1168"/>
          <a:stretch/>
        </p:blipFill>
        <p:spPr bwMode="auto">
          <a:xfrm>
            <a:off x="76200" y="2311957"/>
            <a:ext cx="3346097" cy="347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88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3930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3"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442273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Simulation</a:t>
            </a:r>
            <a:endParaRPr lang="en-US" dirty="0"/>
          </a:p>
        </p:txBody>
      </p:sp>
      <p:pic>
        <p:nvPicPr>
          <p:cNvPr id="28" name="Content Placeholder 2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274671" y="3513330"/>
            <a:ext cx="6687829" cy="2354070"/>
          </a:xfrm>
        </p:spPr>
      </p:pic>
      <p:pic>
        <p:nvPicPr>
          <p:cNvPr id="1026"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69" t="30281" r="74857" b="25662"/>
          <a:stretch/>
        </p:blipFill>
        <p:spPr bwMode="auto">
          <a:xfrm>
            <a:off x="1255420" y="1509099"/>
            <a:ext cx="1397749" cy="17343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026" t="33452" r="50000" b="20112"/>
          <a:stretch/>
        </p:blipFill>
        <p:spPr bwMode="auto">
          <a:xfrm>
            <a:off x="2931820" y="1515516"/>
            <a:ext cx="1397749" cy="1828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t="20994" r="18887" b="17506"/>
          <a:stretch/>
        </p:blipFill>
        <p:spPr bwMode="auto">
          <a:xfrm>
            <a:off x="4513272" y="922530"/>
            <a:ext cx="1892934" cy="24209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727" t="5319" r="1053" b="33181"/>
          <a:stretch/>
        </p:blipFill>
        <p:spPr bwMode="auto">
          <a:xfrm>
            <a:off x="6589420" y="770130"/>
            <a:ext cx="1291031" cy="242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123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4700"/>
                            </p:stCondLst>
                            <p:childTnLst>
                              <p:par>
                                <p:cTn id="11" presetID="1" presetClass="entr" presetSubtype="0" fill="hold" nodeType="afterEffect">
                                  <p:stCondLst>
                                    <p:cond delay="3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7700"/>
                            </p:stCondLst>
                            <p:childTnLst>
                              <p:par>
                                <p:cTn id="14" presetID="1" presetClass="entr" presetSubtype="0" fill="hold" nodeType="afterEffect">
                                  <p:stCondLst>
                                    <p:cond delay="31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Testing</a:t>
            </a:r>
            <a:endParaRPr lang="en-US" dirty="0"/>
          </a:p>
        </p:txBody>
      </p:sp>
      <p:sp>
        <p:nvSpPr>
          <p:cNvPr id="3" name="Content Placeholder 2"/>
          <p:cNvSpPr>
            <a:spLocks noGrp="1"/>
          </p:cNvSpPr>
          <p:nvPr>
            <p:ph idx="1"/>
          </p:nvPr>
        </p:nvSpPr>
        <p:spPr>
          <a:xfrm>
            <a:off x="457200" y="1295400"/>
            <a:ext cx="5430202" cy="4648200"/>
          </a:xfrm>
        </p:spPr>
        <p:txBody>
          <a:bodyPr/>
          <a:lstStyle/>
          <a:p>
            <a:pPr marL="284163" indent="-284163">
              <a:lnSpc>
                <a:spcPct val="90000"/>
              </a:lnSpc>
              <a:spcBef>
                <a:spcPts val="1200"/>
              </a:spcBef>
              <a:spcAft>
                <a:spcPct val="5000"/>
              </a:spcAft>
              <a:buClr>
                <a:schemeClr val="tx1"/>
              </a:buClr>
              <a:buSzPct val="95000"/>
              <a:buNone/>
            </a:pPr>
            <a:r>
              <a:rPr lang="en-US" sz="2000" b="1" dirty="0">
                <a:latin typeface="Arial" charset="0"/>
                <a:cs typeface="+mn-cs"/>
              </a:rPr>
              <a:t>Requirements Traceability</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cs typeface="+mn-cs"/>
              </a:rPr>
              <a:t>Map model to requirements in </a:t>
            </a:r>
          </a:p>
          <a:p>
            <a:pPr marL="0" lvl="1" indent="0">
              <a:lnSpc>
                <a:spcPct val="90000"/>
              </a:lnSpc>
              <a:spcBef>
                <a:spcPct val="15000"/>
              </a:spcBef>
              <a:spcAft>
                <a:spcPct val="5000"/>
              </a:spcAft>
              <a:buClr>
                <a:srgbClr val="215383"/>
              </a:buClr>
              <a:buSzPct val="95000"/>
              <a:buNone/>
            </a:pPr>
            <a:r>
              <a:rPr lang="en-US" sz="1800" dirty="0">
                <a:latin typeface="Arial" charset="0"/>
                <a:cs typeface="+mn-cs"/>
              </a:rPr>
              <a:t>DOORS, Word, Excel, PDF, </a:t>
            </a:r>
            <a:r>
              <a:rPr lang="en-US" sz="1800" dirty="0" smtClean="0">
                <a:latin typeface="Arial" charset="0"/>
                <a:cs typeface="+mn-cs"/>
              </a:rPr>
              <a:t>URL</a:t>
            </a:r>
          </a:p>
          <a:p>
            <a:pPr marL="284163" lvl="1" indent="-284163">
              <a:lnSpc>
                <a:spcPct val="90000"/>
              </a:lnSpc>
              <a:spcBef>
                <a:spcPct val="15000"/>
              </a:spcBef>
              <a:spcAft>
                <a:spcPct val="5000"/>
              </a:spcAft>
              <a:buClr>
                <a:srgbClr val="215383"/>
              </a:buClr>
              <a:buSzPct val="95000"/>
              <a:buFont typeface="Wingdings" pitchFamily="2" charset="2"/>
              <a:buChar char="§"/>
            </a:pPr>
            <a:endParaRPr lang="en-US" sz="1800" dirty="0">
              <a:latin typeface="Arial" charset="0"/>
              <a:cs typeface="+mn-cs"/>
            </a:endParaRPr>
          </a:p>
          <a:p>
            <a:pPr marL="284163" indent="-284163">
              <a:lnSpc>
                <a:spcPct val="90000"/>
              </a:lnSpc>
              <a:spcBef>
                <a:spcPts val="1200"/>
              </a:spcBef>
              <a:spcAft>
                <a:spcPct val="5000"/>
              </a:spcAft>
              <a:buClr>
                <a:schemeClr val="tx1"/>
              </a:buClr>
              <a:buSzPct val="95000"/>
              <a:buNone/>
            </a:pPr>
            <a:r>
              <a:rPr lang="en-US" sz="2000" b="1" dirty="0">
                <a:latin typeface="Arial" charset="0"/>
                <a:cs typeface="+mn-cs"/>
              </a:rPr>
              <a:t>Model Coverage Analysis</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rPr>
              <a:t>Dynamic – data collected during simulation</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smtClean="0">
                <a:latin typeface="Arial" charset="0"/>
                <a:cs typeface="+mn-cs"/>
              </a:rPr>
              <a:t>Based </a:t>
            </a:r>
            <a:r>
              <a:rPr lang="en-US" sz="1800" dirty="0">
                <a:latin typeface="Arial" charset="0"/>
                <a:cs typeface="+mn-cs"/>
              </a:rPr>
              <a:t>on the model structure</a:t>
            </a:r>
          </a:p>
          <a:p>
            <a:pPr marL="284163" lvl="1" indent="-284163">
              <a:lnSpc>
                <a:spcPct val="90000"/>
              </a:lnSpc>
              <a:spcBef>
                <a:spcPct val="15000"/>
              </a:spcBef>
              <a:spcAft>
                <a:spcPct val="5000"/>
              </a:spcAft>
              <a:buClr>
                <a:srgbClr val="215383"/>
              </a:buClr>
              <a:buSzPct val="95000"/>
              <a:buFont typeface="Wingdings" pitchFamily="2" charset="2"/>
              <a:buChar char="§"/>
            </a:pPr>
            <a:endParaRPr lang="en-US" sz="1800" dirty="0">
              <a:latin typeface="Arial" charset="0"/>
              <a:cs typeface="+mn-cs"/>
            </a:endParaRPr>
          </a:p>
          <a:p>
            <a:pPr marL="284163" indent="-284163">
              <a:lnSpc>
                <a:spcPct val="90000"/>
              </a:lnSpc>
              <a:spcBef>
                <a:spcPts val="1200"/>
              </a:spcBef>
              <a:spcAft>
                <a:spcPct val="5000"/>
              </a:spcAft>
              <a:buClr>
                <a:schemeClr val="tx1"/>
              </a:buClr>
              <a:buSzPct val="95000"/>
              <a:buNone/>
            </a:pPr>
            <a:r>
              <a:rPr lang="en-US" sz="2000" b="1" dirty="0">
                <a:latin typeface="Arial" charset="0"/>
                <a:cs typeface="+mn-cs"/>
              </a:rPr>
              <a:t>Verification </a:t>
            </a:r>
            <a:r>
              <a:rPr lang="en-US" sz="2000" b="1" dirty="0" smtClean="0">
                <a:latin typeface="Arial" charset="0"/>
                <a:cs typeface="+mn-cs"/>
              </a:rPr>
              <a:t>of Design </a:t>
            </a:r>
            <a:endParaRPr lang="en-US" sz="2000" b="1" dirty="0">
              <a:latin typeface="Arial" charset="0"/>
              <a:cs typeface="+mn-cs"/>
            </a:endParaRP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cs typeface="+mn-cs"/>
              </a:rPr>
              <a:t>Detect design errors </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smtClean="0">
                <a:latin typeface="Arial" charset="0"/>
                <a:cs typeface="+mn-cs"/>
              </a:rPr>
              <a:t>Prove Properties</a:t>
            </a:r>
            <a:endParaRPr lang="en-US" sz="1800" dirty="0">
              <a:latin typeface="Arial" charset="0"/>
              <a:cs typeface="+mn-cs"/>
            </a:endParaRPr>
          </a:p>
        </p:txBody>
      </p:sp>
      <p:grpSp>
        <p:nvGrpSpPr>
          <p:cNvPr id="35" name="Group 34"/>
          <p:cNvGrpSpPr/>
          <p:nvPr/>
        </p:nvGrpSpPr>
        <p:grpSpPr>
          <a:xfrm>
            <a:off x="6036173" y="644382"/>
            <a:ext cx="2419380" cy="2611104"/>
            <a:chOff x="5675133" y="609600"/>
            <a:chExt cx="2859267" cy="2984273"/>
          </a:xfrm>
        </p:grpSpPr>
        <p:grpSp>
          <p:nvGrpSpPr>
            <p:cNvPr id="4" name="Group 3"/>
            <p:cNvGrpSpPr/>
            <p:nvPr/>
          </p:nvGrpSpPr>
          <p:grpSpPr>
            <a:xfrm>
              <a:off x="7173085" y="609600"/>
              <a:ext cx="880672" cy="746338"/>
              <a:chOff x="4495800" y="2396692"/>
              <a:chExt cx="914400" cy="923776"/>
            </a:xfrm>
          </p:grpSpPr>
          <p:sp>
            <p:nvSpPr>
              <p:cNvPr id="5" name="Oval 4"/>
              <p:cNvSpPr/>
              <p:nvPr/>
            </p:nvSpPr>
            <p:spPr>
              <a:xfrm>
                <a:off x="4495800" y="2396692"/>
                <a:ext cx="914400" cy="92377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6" name="Rectangle 5"/>
              <p:cNvSpPr/>
              <p:nvPr/>
            </p:nvSpPr>
            <p:spPr>
              <a:xfrm>
                <a:off x="4724400" y="2590800"/>
                <a:ext cx="381000" cy="4906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7" name="Rectangle 6"/>
              <p:cNvSpPr/>
              <p:nvPr/>
            </p:nvSpPr>
            <p:spPr>
              <a:xfrm>
                <a:off x="4800600" y="2652353"/>
                <a:ext cx="381000" cy="4906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grpSp>
          <p:nvGrpSpPr>
            <p:cNvPr id="8" name="Group 7"/>
            <p:cNvGrpSpPr/>
            <p:nvPr/>
          </p:nvGrpSpPr>
          <p:grpSpPr>
            <a:xfrm>
              <a:off x="5675133" y="1080702"/>
              <a:ext cx="2859267" cy="2513171"/>
              <a:chOff x="2423845" y="4026684"/>
              <a:chExt cx="1981200" cy="2078255"/>
            </a:xfrm>
          </p:grpSpPr>
          <p:sp>
            <p:nvSpPr>
              <p:cNvPr id="9" name="Rectangle 8"/>
              <p:cNvSpPr>
                <a:spLocks noChangeArrowheads="1"/>
              </p:cNvSpPr>
              <p:nvPr/>
            </p:nvSpPr>
            <p:spPr bwMode="auto">
              <a:xfrm>
                <a:off x="2423845" y="4504739"/>
                <a:ext cx="1981200" cy="1600200"/>
              </a:xfrm>
              <a:prstGeom prst="rect">
                <a:avLst/>
              </a:prstGeom>
              <a:noFill/>
              <a:ln w="38100">
                <a:solidFill>
                  <a:schemeClr val="bg2"/>
                </a:solidFill>
                <a:miter lim="800000"/>
                <a:headEnd/>
                <a:tailEnd/>
              </a:ln>
              <a:effectLst/>
            </p:spPr>
            <p:txBody>
              <a:bodyPr wrap="none" anchor="ctr"/>
              <a:lstStyle/>
              <a:p>
                <a:endParaRPr lang="en-US"/>
              </a:p>
            </p:txBody>
          </p:sp>
          <p:sp>
            <p:nvSpPr>
              <p:cNvPr id="10" name="Rectangle 9"/>
              <p:cNvSpPr>
                <a:spLocks noChangeArrowheads="1"/>
              </p:cNvSpPr>
              <p:nvPr/>
            </p:nvSpPr>
            <p:spPr bwMode="auto">
              <a:xfrm>
                <a:off x="2957245" y="4688889"/>
                <a:ext cx="304800" cy="30480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11" name="Rectangle 10"/>
              <p:cNvSpPr>
                <a:spLocks noChangeArrowheads="1"/>
              </p:cNvSpPr>
              <p:nvPr/>
            </p:nvSpPr>
            <p:spPr bwMode="auto">
              <a:xfrm>
                <a:off x="3566845" y="4809539"/>
                <a:ext cx="304800" cy="304800"/>
              </a:xfrm>
              <a:prstGeom prst="rect">
                <a:avLst/>
              </a:prstGeom>
              <a:solidFill>
                <a:srgbClr val="FF9900"/>
              </a:solidFill>
              <a:ln w="9525">
                <a:solidFill>
                  <a:schemeClr val="tx1"/>
                </a:solidFill>
                <a:miter lim="800000"/>
                <a:headEnd/>
                <a:tailEnd/>
              </a:ln>
              <a:effectLst/>
            </p:spPr>
            <p:txBody>
              <a:bodyPr wrap="none" anchor="ctr"/>
              <a:lstStyle/>
              <a:p>
                <a:endParaRPr lang="en-US" sz="1000" b="0">
                  <a:latin typeface="Times New Roman" pitchFamily="18" charset="0"/>
                </a:endParaRPr>
              </a:p>
            </p:txBody>
          </p:sp>
          <p:sp>
            <p:nvSpPr>
              <p:cNvPr id="12" name="Oval 11"/>
              <p:cNvSpPr>
                <a:spLocks noChangeArrowheads="1"/>
              </p:cNvSpPr>
              <p:nvPr/>
            </p:nvSpPr>
            <p:spPr bwMode="auto">
              <a:xfrm>
                <a:off x="2576245" y="476508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13" name="AutoShape 10"/>
              <p:cNvCxnSpPr>
                <a:cxnSpLocks noChangeShapeType="1"/>
                <a:stCxn id="12" idx="6"/>
                <a:endCxn id="10" idx="1"/>
              </p:cNvCxnSpPr>
              <p:nvPr/>
            </p:nvCxnSpPr>
            <p:spPr bwMode="auto">
              <a:xfrm>
                <a:off x="2728645" y="4841289"/>
                <a:ext cx="228600" cy="0"/>
              </a:xfrm>
              <a:prstGeom prst="straightConnector1">
                <a:avLst/>
              </a:prstGeom>
              <a:noFill/>
              <a:ln w="9525">
                <a:solidFill>
                  <a:schemeClr val="tx1"/>
                </a:solidFill>
                <a:round/>
                <a:headEnd/>
                <a:tailEnd type="triangle" w="med" len="med"/>
              </a:ln>
              <a:effectLst/>
            </p:spPr>
          </p:cxnSp>
          <p:cxnSp>
            <p:nvCxnSpPr>
              <p:cNvPr id="14" name="AutoShape 11"/>
              <p:cNvCxnSpPr>
                <a:cxnSpLocks noChangeShapeType="1"/>
                <a:stCxn id="10" idx="3"/>
                <a:endCxn id="11" idx="1"/>
              </p:cNvCxnSpPr>
              <p:nvPr/>
            </p:nvCxnSpPr>
            <p:spPr bwMode="auto">
              <a:xfrm>
                <a:off x="3262045" y="4841289"/>
                <a:ext cx="304800" cy="120650"/>
              </a:xfrm>
              <a:prstGeom prst="bentConnector3">
                <a:avLst>
                  <a:gd name="adj1" fmla="val 50000"/>
                </a:avLst>
              </a:prstGeom>
              <a:noFill/>
              <a:ln w="9525">
                <a:solidFill>
                  <a:schemeClr val="tx1"/>
                </a:solidFill>
                <a:miter lim="800000"/>
                <a:headEnd/>
                <a:tailEnd type="triangle" w="med" len="med"/>
              </a:ln>
              <a:effectLst/>
            </p:spPr>
          </p:cxnSp>
          <p:cxnSp>
            <p:nvCxnSpPr>
              <p:cNvPr id="15" name="AutoShape 12"/>
              <p:cNvCxnSpPr>
                <a:cxnSpLocks noChangeShapeType="1"/>
                <a:stCxn id="10" idx="3"/>
                <a:endCxn id="30" idx="1"/>
              </p:cNvCxnSpPr>
              <p:nvPr/>
            </p:nvCxnSpPr>
            <p:spPr bwMode="auto">
              <a:xfrm>
                <a:off x="3262045" y="4841289"/>
                <a:ext cx="304800" cy="882650"/>
              </a:xfrm>
              <a:prstGeom prst="bentConnector3">
                <a:avLst>
                  <a:gd name="adj1" fmla="val 50000"/>
                </a:avLst>
              </a:prstGeom>
              <a:noFill/>
              <a:ln w="9525">
                <a:solidFill>
                  <a:schemeClr val="tx1"/>
                </a:solidFill>
                <a:miter lim="800000"/>
                <a:headEnd/>
                <a:tailEnd type="triangle" w="med" len="med"/>
              </a:ln>
              <a:effectLst/>
            </p:spPr>
          </p:cxnSp>
          <p:sp>
            <p:nvSpPr>
              <p:cNvPr id="16" name="Oval 15"/>
              <p:cNvSpPr>
                <a:spLocks noChangeArrowheads="1"/>
              </p:cNvSpPr>
              <p:nvPr/>
            </p:nvSpPr>
            <p:spPr bwMode="auto">
              <a:xfrm>
                <a:off x="2576245" y="50381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7" name="Oval 16"/>
              <p:cNvSpPr>
                <a:spLocks noChangeArrowheads="1"/>
              </p:cNvSpPr>
              <p:nvPr/>
            </p:nvSpPr>
            <p:spPr bwMode="auto">
              <a:xfrm>
                <a:off x="2576245" y="54191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8" name="Oval 17"/>
              <p:cNvSpPr>
                <a:spLocks noChangeArrowheads="1"/>
              </p:cNvSpPr>
              <p:nvPr/>
            </p:nvSpPr>
            <p:spPr bwMode="auto">
              <a:xfrm>
                <a:off x="2576245" y="5647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19" name="AutoShape 16"/>
              <p:cNvCxnSpPr>
                <a:cxnSpLocks noChangeShapeType="1"/>
                <a:stCxn id="16" idx="6"/>
                <a:endCxn id="10" idx="1"/>
              </p:cNvCxnSpPr>
              <p:nvPr/>
            </p:nvCxnSpPr>
            <p:spPr bwMode="auto">
              <a:xfrm flipV="1">
                <a:off x="2728645" y="4841289"/>
                <a:ext cx="228600" cy="273050"/>
              </a:xfrm>
              <a:prstGeom prst="bentConnector3">
                <a:avLst>
                  <a:gd name="adj1" fmla="val 50000"/>
                </a:avLst>
              </a:prstGeom>
              <a:noFill/>
              <a:ln w="9525">
                <a:solidFill>
                  <a:schemeClr val="tx1"/>
                </a:solidFill>
                <a:miter lim="800000"/>
                <a:headEnd/>
                <a:tailEnd type="triangle" w="med" len="med"/>
              </a:ln>
              <a:effectLst/>
            </p:spPr>
          </p:cxnSp>
          <p:cxnSp>
            <p:nvCxnSpPr>
              <p:cNvPr id="20" name="AutoShape 17"/>
              <p:cNvCxnSpPr>
                <a:cxnSpLocks noChangeShapeType="1"/>
                <a:stCxn id="17" idx="6"/>
                <a:endCxn id="29" idx="1"/>
              </p:cNvCxnSpPr>
              <p:nvPr/>
            </p:nvCxnSpPr>
            <p:spPr bwMode="auto">
              <a:xfrm>
                <a:off x="2728645" y="5495339"/>
                <a:ext cx="228600" cy="228600"/>
              </a:xfrm>
              <a:prstGeom prst="bentConnector3">
                <a:avLst>
                  <a:gd name="adj1" fmla="val 50000"/>
                </a:avLst>
              </a:prstGeom>
              <a:noFill/>
              <a:ln w="9525">
                <a:solidFill>
                  <a:schemeClr val="tx1"/>
                </a:solidFill>
                <a:miter lim="800000"/>
                <a:headEnd/>
                <a:tailEnd type="triangle" w="med" len="med"/>
              </a:ln>
              <a:effectLst/>
            </p:spPr>
          </p:cxnSp>
          <p:cxnSp>
            <p:nvCxnSpPr>
              <p:cNvPr id="21" name="AutoShape 18"/>
              <p:cNvCxnSpPr>
                <a:cxnSpLocks noChangeShapeType="1"/>
                <a:stCxn id="18" idx="6"/>
                <a:endCxn id="29" idx="1"/>
              </p:cNvCxnSpPr>
              <p:nvPr/>
            </p:nvCxnSpPr>
            <p:spPr bwMode="auto">
              <a:xfrm>
                <a:off x="2728645" y="5723939"/>
                <a:ext cx="228600" cy="0"/>
              </a:xfrm>
              <a:prstGeom prst="straightConnector1">
                <a:avLst/>
              </a:prstGeom>
              <a:noFill/>
              <a:ln w="9525">
                <a:solidFill>
                  <a:schemeClr val="tx1"/>
                </a:solidFill>
                <a:round/>
                <a:headEnd/>
                <a:tailEnd type="triangle" w="med" len="med"/>
              </a:ln>
              <a:effectLst/>
            </p:spPr>
          </p:cxnSp>
          <p:cxnSp>
            <p:nvCxnSpPr>
              <p:cNvPr id="22" name="AutoShape 19"/>
              <p:cNvCxnSpPr>
                <a:cxnSpLocks noChangeShapeType="1"/>
                <a:stCxn id="29" idx="3"/>
                <a:endCxn id="30" idx="1"/>
              </p:cNvCxnSpPr>
              <p:nvPr/>
            </p:nvCxnSpPr>
            <p:spPr bwMode="auto">
              <a:xfrm>
                <a:off x="3262045" y="5723939"/>
                <a:ext cx="304800" cy="0"/>
              </a:xfrm>
              <a:prstGeom prst="straightConnector1">
                <a:avLst/>
              </a:prstGeom>
              <a:noFill/>
              <a:ln w="9525">
                <a:solidFill>
                  <a:schemeClr val="tx1"/>
                </a:solidFill>
                <a:round/>
                <a:headEnd/>
                <a:tailEnd type="triangle" w="med" len="med"/>
              </a:ln>
              <a:effectLst/>
            </p:spPr>
          </p:cxnSp>
          <p:sp>
            <p:nvSpPr>
              <p:cNvPr id="23" name="Oval 22"/>
              <p:cNvSpPr>
                <a:spLocks noChangeArrowheads="1"/>
              </p:cNvSpPr>
              <p:nvPr/>
            </p:nvSpPr>
            <p:spPr bwMode="auto">
              <a:xfrm>
                <a:off x="4100245" y="4885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4" name="Oval 23"/>
              <p:cNvSpPr>
                <a:spLocks noChangeArrowheads="1"/>
              </p:cNvSpPr>
              <p:nvPr/>
            </p:nvSpPr>
            <p:spPr bwMode="auto">
              <a:xfrm>
                <a:off x="4100245" y="51905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5" name="Oval 24"/>
              <p:cNvSpPr>
                <a:spLocks noChangeArrowheads="1"/>
              </p:cNvSpPr>
              <p:nvPr/>
            </p:nvSpPr>
            <p:spPr bwMode="auto">
              <a:xfrm>
                <a:off x="4100245" y="5647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26" name="AutoShape 23"/>
              <p:cNvCxnSpPr>
                <a:cxnSpLocks noChangeShapeType="1"/>
                <a:stCxn id="30" idx="3"/>
                <a:endCxn id="25" idx="2"/>
              </p:cNvCxnSpPr>
              <p:nvPr/>
            </p:nvCxnSpPr>
            <p:spPr bwMode="auto">
              <a:xfrm>
                <a:off x="3871645" y="5723939"/>
                <a:ext cx="228600" cy="0"/>
              </a:xfrm>
              <a:prstGeom prst="straightConnector1">
                <a:avLst/>
              </a:prstGeom>
              <a:noFill/>
              <a:ln w="9525">
                <a:solidFill>
                  <a:schemeClr val="tx1"/>
                </a:solidFill>
                <a:round/>
                <a:headEnd/>
                <a:tailEnd type="triangle" w="med" len="med"/>
              </a:ln>
              <a:effectLst/>
            </p:spPr>
          </p:cxnSp>
          <p:cxnSp>
            <p:nvCxnSpPr>
              <p:cNvPr id="27" name="AutoShape 24"/>
              <p:cNvCxnSpPr>
                <a:cxnSpLocks noChangeShapeType="1"/>
                <a:stCxn id="11" idx="3"/>
                <a:endCxn id="23" idx="2"/>
              </p:cNvCxnSpPr>
              <p:nvPr/>
            </p:nvCxnSpPr>
            <p:spPr bwMode="auto">
              <a:xfrm>
                <a:off x="3871645" y="4961939"/>
                <a:ext cx="228600" cy="0"/>
              </a:xfrm>
              <a:prstGeom prst="straightConnector1">
                <a:avLst/>
              </a:prstGeom>
              <a:noFill/>
              <a:ln w="9525">
                <a:solidFill>
                  <a:schemeClr val="tx1"/>
                </a:solidFill>
                <a:round/>
                <a:headEnd/>
                <a:tailEnd type="triangle" w="med" len="med"/>
              </a:ln>
              <a:effectLst/>
            </p:spPr>
          </p:cxnSp>
          <p:cxnSp>
            <p:nvCxnSpPr>
              <p:cNvPr id="28" name="AutoShape 25"/>
              <p:cNvCxnSpPr>
                <a:cxnSpLocks noChangeShapeType="1"/>
                <a:stCxn id="11" idx="3"/>
                <a:endCxn id="24" idx="2"/>
              </p:cNvCxnSpPr>
              <p:nvPr/>
            </p:nvCxnSpPr>
            <p:spPr bwMode="auto">
              <a:xfrm>
                <a:off x="3871645" y="4961939"/>
                <a:ext cx="228600" cy="304800"/>
              </a:xfrm>
              <a:prstGeom prst="bentConnector3">
                <a:avLst>
                  <a:gd name="adj1" fmla="val 50000"/>
                </a:avLst>
              </a:prstGeom>
              <a:noFill/>
              <a:ln w="9525">
                <a:solidFill>
                  <a:schemeClr val="tx1"/>
                </a:solidFill>
                <a:miter lim="800000"/>
                <a:headEnd/>
                <a:tailEnd type="triangle" w="med" len="med"/>
              </a:ln>
              <a:effectLst/>
            </p:spPr>
          </p:cxnSp>
          <p:sp>
            <p:nvSpPr>
              <p:cNvPr id="29" name="Rectangle 28"/>
              <p:cNvSpPr>
                <a:spLocks noChangeArrowheads="1"/>
              </p:cNvSpPr>
              <p:nvPr/>
            </p:nvSpPr>
            <p:spPr bwMode="auto">
              <a:xfrm>
                <a:off x="2957245" y="5571539"/>
                <a:ext cx="304800" cy="304800"/>
              </a:xfrm>
              <a:prstGeom prst="rect">
                <a:avLst/>
              </a:prstGeom>
              <a:solidFill>
                <a:srgbClr val="00FFFF"/>
              </a:solidFill>
              <a:ln w="9525">
                <a:solidFill>
                  <a:schemeClr val="tx1"/>
                </a:solidFill>
                <a:miter lim="800000"/>
                <a:headEnd/>
                <a:tailEnd/>
              </a:ln>
              <a:effectLst/>
            </p:spPr>
            <p:txBody>
              <a:bodyPr wrap="none" anchor="ctr"/>
              <a:lstStyle/>
              <a:p>
                <a:endParaRPr lang="en-US" sz="1000" b="0">
                  <a:latin typeface="Times New Roman" pitchFamily="18" charset="0"/>
                </a:endParaRPr>
              </a:p>
            </p:txBody>
          </p:sp>
          <p:sp>
            <p:nvSpPr>
              <p:cNvPr id="30" name="Rectangle 29"/>
              <p:cNvSpPr>
                <a:spLocks noChangeArrowheads="1"/>
              </p:cNvSpPr>
              <p:nvPr/>
            </p:nvSpPr>
            <p:spPr bwMode="auto">
              <a:xfrm>
                <a:off x="3566845" y="5571539"/>
                <a:ext cx="304800" cy="304800"/>
              </a:xfrm>
              <a:prstGeom prst="rect">
                <a:avLst/>
              </a:prstGeom>
              <a:solidFill>
                <a:srgbClr val="3366FF"/>
              </a:solidFill>
              <a:ln w="9525">
                <a:solidFill>
                  <a:schemeClr val="tx1"/>
                </a:solidFill>
                <a:miter lim="800000"/>
                <a:headEnd/>
                <a:tailEnd/>
              </a:ln>
              <a:effectLst/>
            </p:spPr>
            <p:txBody>
              <a:bodyPr wrap="none" anchor="ctr"/>
              <a:lstStyle/>
              <a:p>
                <a:endParaRPr lang="en-US" sz="1000" b="0">
                  <a:latin typeface="Times New Roman" pitchFamily="18" charset="0"/>
                </a:endParaRPr>
              </a:p>
            </p:txBody>
          </p:sp>
          <p:cxnSp>
            <p:nvCxnSpPr>
              <p:cNvPr id="31" name="AutoShape 56"/>
              <p:cNvCxnSpPr>
                <a:cxnSpLocks noChangeShapeType="1"/>
              </p:cNvCxnSpPr>
              <p:nvPr/>
            </p:nvCxnSpPr>
            <p:spPr bwMode="auto">
              <a:xfrm flipH="1">
                <a:off x="3199455" y="4026684"/>
                <a:ext cx="519789" cy="766525"/>
              </a:xfrm>
              <a:prstGeom prst="straightConnector1">
                <a:avLst/>
              </a:prstGeom>
              <a:noFill/>
              <a:ln w="38100">
                <a:solidFill>
                  <a:srgbClr val="FF3300"/>
                </a:solidFill>
                <a:round/>
                <a:headEnd type="triangle" w="lg" len="lg"/>
                <a:tailEnd type="triangle"/>
              </a:ln>
              <a:effectLst/>
            </p:spPr>
          </p:cxnSp>
        </p:grpSp>
      </p:grpSp>
      <p:grpSp>
        <p:nvGrpSpPr>
          <p:cNvPr id="34" name="Group 33"/>
          <p:cNvGrpSpPr/>
          <p:nvPr/>
        </p:nvGrpSpPr>
        <p:grpSpPr>
          <a:xfrm>
            <a:off x="5023679" y="3505200"/>
            <a:ext cx="3919290" cy="2693032"/>
            <a:chOff x="5070628" y="3733800"/>
            <a:chExt cx="3919290" cy="2693032"/>
          </a:xfrm>
        </p:grpSpPr>
        <p:pic>
          <p:nvPicPr>
            <p:cNvPr id="32" name="Picture 31"/>
            <p:cNvPicPr/>
            <p:nvPr/>
          </p:nvPicPr>
          <p:blipFill>
            <a:blip r:embed="rId3"/>
            <a:stretch>
              <a:fillRect/>
            </a:stretch>
          </p:blipFill>
          <p:spPr>
            <a:xfrm>
              <a:off x="5070628" y="3733800"/>
              <a:ext cx="3628390" cy="1696720"/>
            </a:xfrm>
            <a:prstGeom prst="rect">
              <a:avLst/>
            </a:prstGeom>
          </p:spPr>
          <p:style>
            <a:lnRef idx="2">
              <a:schemeClr val="accent6"/>
            </a:lnRef>
            <a:fillRef idx="1">
              <a:schemeClr val="lt1"/>
            </a:fillRef>
            <a:effectRef idx="0">
              <a:schemeClr val="accent6"/>
            </a:effectRef>
            <a:fontRef idx="minor">
              <a:schemeClr val="dk1"/>
            </a:fontRef>
          </p:style>
        </p:pic>
        <p:pic>
          <p:nvPicPr>
            <p:cNvPr id="33" name="Picture 32"/>
            <p:cNvPicPr>
              <a:picLocks noChangeAspect="1"/>
            </p:cNvPicPr>
            <p:nvPr/>
          </p:nvPicPr>
          <p:blipFill>
            <a:blip r:embed="rId4"/>
            <a:stretch>
              <a:fillRect/>
            </a:stretch>
          </p:blipFill>
          <p:spPr>
            <a:xfrm>
              <a:off x="6163533" y="4800600"/>
              <a:ext cx="2826385" cy="1626232"/>
            </a:xfrm>
            <a:prstGeom prst="rect">
              <a:avLst/>
            </a:prstGeom>
          </p:spPr>
          <p:style>
            <a:lnRef idx="2">
              <a:schemeClr val="accent6"/>
            </a:lnRef>
            <a:fillRef idx="1">
              <a:schemeClr val="lt1"/>
            </a:fillRef>
            <a:effectRef idx="0">
              <a:schemeClr val="accent6"/>
            </a:effectRef>
            <a:fontRef idx="minor">
              <a:schemeClr val="dk1"/>
            </a:fontRef>
          </p:style>
        </p:pic>
      </p:grpSp>
    </p:spTree>
    <p:extLst>
      <p:ext uri="{BB962C8B-B14F-4D97-AF65-F5344CB8AC3E}">
        <p14:creationId xmlns:p14="http://schemas.microsoft.com/office/powerpoint/2010/main" val="288025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9264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3"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2932919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Code from Model</a:t>
            </a:r>
            <a:endParaRPr lang="en-US" dirty="0"/>
          </a:p>
        </p:txBody>
      </p:sp>
      <p:sp>
        <p:nvSpPr>
          <p:cNvPr id="26" name="TextBox 25"/>
          <p:cNvSpPr txBox="1"/>
          <p:nvPr/>
        </p:nvSpPr>
        <p:spPr>
          <a:xfrm>
            <a:off x="4495800" y="6082690"/>
            <a:ext cx="925253"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C/C++</a:t>
            </a:r>
            <a:endParaRPr lang="en-US" sz="2000" dirty="0">
              <a:latin typeface="Arial" pitchFamily="34" charset="0"/>
              <a:cs typeface="Arial" pitchFamily="34" charset="0"/>
            </a:endParaRPr>
          </a:p>
        </p:txBody>
      </p:sp>
      <p:sp>
        <p:nvSpPr>
          <p:cNvPr id="5129" name="Down Arrow 5128"/>
          <p:cNvSpPr/>
          <p:nvPr/>
        </p:nvSpPr>
        <p:spPr>
          <a:xfrm>
            <a:off x="4565297" y="2365184"/>
            <a:ext cx="484632" cy="83947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6142" y="1220542"/>
            <a:ext cx="989258" cy="98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678" y="3191852"/>
            <a:ext cx="4307767" cy="289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809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C:\Users\siddhars\AppData\Local\Temp\SNAGHTML6cf6309d.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10183" b="-15441"/>
          <a:stretch/>
        </p:blipFill>
        <p:spPr bwMode="auto">
          <a:xfrm>
            <a:off x="1600200" y="381000"/>
            <a:ext cx="60198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siddhars\AppData\Local\Temp\SNAGHTML6cf2b9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516" y="923678"/>
            <a:ext cx="5201234" cy="22005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iddhars\AppData\Local\Temp\SNAGHTML6cf1d7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4418954"/>
            <a:ext cx="5267325" cy="19907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894044" y="923679"/>
            <a:ext cx="1171442" cy="2415691"/>
            <a:chOff x="3820060" y="2369392"/>
            <a:chExt cx="1099870" cy="2392380"/>
          </a:xfrm>
        </p:grpSpPr>
        <p:sp>
          <p:nvSpPr>
            <p:cNvPr id="31" name="Bent Arrow 3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2" name="Freeform 3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36" name="Group 35"/>
          <p:cNvGrpSpPr/>
          <p:nvPr/>
        </p:nvGrpSpPr>
        <p:grpSpPr>
          <a:xfrm>
            <a:off x="6896426" y="2998626"/>
            <a:ext cx="1171442" cy="2944974"/>
            <a:chOff x="3820060" y="2369392"/>
            <a:chExt cx="1099870" cy="2392380"/>
          </a:xfrm>
        </p:grpSpPr>
        <p:sp>
          <p:nvSpPr>
            <p:cNvPr id="37" name="Bent Arrow 36"/>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8" name="Freeform 37"/>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20" name="Group 19"/>
          <p:cNvGrpSpPr/>
          <p:nvPr/>
        </p:nvGrpSpPr>
        <p:grpSpPr>
          <a:xfrm>
            <a:off x="6905496" y="1766520"/>
            <a:ext cx="1171442" cy="3662425"/>
            <a:chOff x="6942071" y="1751891"/>
            <a:chExt cx="1171442" cy="3163552"/>
          </a:xfrm>
        </p:grpSpPr>
        <p:sp>
          <p:nvSpPr>
            <p:cNvPr id="40" name="Bent Arrow 39"/>
            <p:cNvSpPr/>
            <p:nvPr/>
          </p:nvSpPr>
          <p:spPr bwMode="auto">
            <a:xfrm flipH="1">
              <a:off x="6942071" y="1751891"/>
              <a:ext cx="1171442" cy="1916300"/>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1" name="Freeform 40"/>
            <p:cNvSpPr/>
            <p:nvPr/>
          </p:nvSpPr>
          <p:spPr bwMode="auto">
            <a:xfrm flipH="1" flipV="1">
              <a:off x="6942071" y="3656785"/>
              <a:ext cx="1171442" cy="1258658"/>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89365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5E-6 1.11111E-6 L 0.00312 0.18264 " pathEditMode="relative" rAng="0" ptsTypes="AA">
                                      <p:cBhvr>
                                        <p:cTn id="8" dur="2000" fill="hold"/>
                                        <p:tgtEl>
                                          <p:spTgt spid="6150"/>
                                        </p:tgtEl>
                                        <p:attrNameLst>
                                          <p:attrName>ppt_x</p:attrName>
                                          <p:attrName>ppt_y</p:attrName>
                                        </p:attrNameLst>
                                      </p:cBhvr>
                                      <p:rCtr x="156" y="9120"/>
                                    </p:animMotion>
                                  </p:childTnLst>
                                </p:cTn>
                              </p:par>
                              <p:par>
                                <p:cTn id="9" presetID="42" presetClass="path" presetSubtype="0" accel="50000" decel="50000" fill="hold" nodeType="withEffect">
                                  <p:stCondLst>
                                    <p:cond delay="0"/>
                                  </p:stCondLst>
                                  <p:childTnLst>
                                    <p:animMotion origin="layout" path="M 0 1.11111E-6 L 0 0.05555 " pathEditMode="relative" rAng="0" ptsTypes="AA">
                                      <p:cBhvr>
                                        <p:cTn id="10" dur="2000" fill="hold"/>
                                        <p:tgtEl>
                                          <p:spTgt spid="6148"/>
                                        </p:tgtEl>
                                        <p:attrNameLst>
                                          <p:attrName>ppt_x</p:attrName>
                                          <p:attrName>ppt_y</p:attrName>
                                        </p:attrNameLst>
                                      </p:cBhvr>
                                      <p:rCtr x="0" y="2778"/>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615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Model-Based Design provides </a:t>
            </a:r>
            <a:r>
              <a:rPr lang="en-US" dirty="0" smtClean="0"/>
              <a:t>a complete solution </a:t>
            </a:r>
            <a:r>
              <a:rPr lang="en-US" dirty="0"/>
              <a:t>to design, test and implement cockpit display logic</a:t>
            </a:r>
          </a:p>
          <a:p>
            <a:endParaRPr lang="en-US" dirty="0"/>
          </a:p>
          <a:p>
            <a:r>
              <a:rPr lang="en-US" dirty="0"/>
              <a:t>State machines </a:t>
            </a:r>
            <a:r>
              <a:rPr lang="en-US" dirty="0" smtClean="0"/>
              <a:t>clearly </a:t>
            </a:r>
            <a:r>
              <a:rPr lang="en-US" dirty="0"/>
              <a:t>represent logic for display systems</a:t>
            </a:r>
          </a:p>
          <a:p>
            <a:endParaRPr lang="en-US" dirty="0"/>
          </a:p>
          <a:p>
            <a:r>
              <a:rPr lang="en-US" dirty="0"/>
              <a:t>With Model-Based Design, you continuously test to check that the design meets requirements</a:t>
            </a:r>
          </a:p>
          <a:p>
            <a:endParaRPr lang="en-US" dirty="0"/>
          </a:p>
        </p:txBody>
      </p:sp>
    </p:spTree>
    <p:extLst>
      <p:ext uri="{BB962C8B-B14F-4D97-AF65-F5344CB8AC3E}">
        <p14:creationId xmlns:p14="http://schemas.microsoft.com/office/powerpoint/2010/main" val="3484855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325" y="3124200"/>
            <a:ext cx="2193617" cy="675872"/>
          </a:xfrm>
        </p:spPr>
        <p:txBody>
          <a:bodyPr/>
          <a:lstStyle/>
          <a:p>
            <a:pPr algn="ctr"/>
            <a:r>
              <a:rPr lang="en-US" dirty="0" smtClean="0"/>
              <a:t>Thank you!</a:t>
            </a:r>
            <a:endParaRPr lang="en-US" dirty="0"/>
          </a:p>
        </p:txBody>
      </p:sp>
    </p:spTree>
    <p:extLst>
      <p:ext uri="{BB962C8B-B14F-4D97-AF65-F5344CB8AC3E}">
        <p14:creationId xmlns:p14="http://schemas.microsoft.com/office/powerpoint/2010/main" val="666060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972551"/>
            <a:ext cx="36480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p:txBody>
          <a:bodyPr/>
          <a:lstStyle/>
          <a:p>
            <a:r>
              <a:rPr lang="en-US" dirty="0" smtClean="0"/>
              <a:t>What is Stateflow?</a:t>
            </a:r>
            <a:endParaRPr lang="en-US" dirty="0"/>
          </a:p>
        </p:txBody>
      </p:sp>
      <p:sp>
        <p:nvSpPr>
          <p:cNvPr id="7" name="Content Placeholder 6"/>
          <p:cNvSpPr>
            <a:spLocks noGrp="1"/>
          </p:cNvSpPr>
          <p:nvPr>
            <p:ph sz="half" idx="1"/>
          </p:nvPr>
        </p:nvSpPr>
        <p:spPr>
          <a:xfrm>
            <a:off x="457200" y="1600200"/>
            <a:ext cx="4038600" cy="4648200"/>
          </a:xfrm>
        </p:spPr>
        <p:txBody>
          <a:bodyPr/>
          <a:lstStyle/>
          <a:p>
            <a:pPr>
              <a:tabLst>
                <a:tab pos="342900" algn="l"/>
              </a:tabLst>
            </a:pPr>
            <a:r>
              <a:rPr lang="en-US" sz="2000" dirty="0"/>
              <a:t>Model and simulate decision </a:t>
            </a:r>
            <a:r>
              <a:rPr lang="en-US" sz="2000" dirty="0" smtClean="0"/>
              <a:t>logic</a:t>
            </a:r>
          </a:p>
          <a:p>
            <a:pPr>
              <a:tabLst>
                <a:tab pos="342900" algn="l"/>
              </a:tabLst>
            </a:pPr>
            <a:endParaRPr lang="en-US" sz="2000" dirty="0"/>
          </a:p>
          <a:p>
            <a:pPr>
              <a:tabLst>
                <a:tab pos="342900" algn="l"/>
              </a:tabLst>
            </a:pPr>
            <a:r>
              <a:rPr lang="en-US" sz="2000" dirty="0" smtClean="0"/>
              <a:t>Develop mode-logic </a:t>
            </a:r>
            <a:r>
              <a:rPr lang="en-US" sz="2000" dirty="0"/>
              <a:t>using state machines and flow charts</a:t>
            </a:r>
          </a:p>
          <a:p>
            <a:pPr>
              <a:tabLst>
                <a:tab pos="342900" algn="l"/>
              </a:tabLst>
            </a:pPr>
            <a:endParaRPr lang="en-US" sz="2000" dirty="0"/>
          </a:p>
          <a:p>
            <a:pPr lvl="0">
              <a:tabLst>
                <a:tab pos="342900" algn="l"/>
              </a:tabLst>
            </a:pPr>
            <a:r>
              <a:rPr lang="en-US" sz="2000" dirty="0" smtClean="0"/>
              <a:t>See how the logic behaves </a:t>
            </a:r>
            <a:r>
              <a:rPr lang="en-US" sz="2000" dirty="0"/>
              <a:t>with diagram animation and integrated debugger</a:t>
            </a:r>
          </a:p>
        </p:txBody>
      </p:sp>
      <p:sp>
        <p:nvSpPr>
          <p:cNvPr id="13" name="Rounded Rectangle 12"/>
          <p:cNvSpPr/>
          <p:nvPr/>
        </p:nvSpPr>
        <p:spPr>
          <a:xfrm>
            <a:off x="6210301" y="5071870"/>
            <a:ext cx="1315219" cy="1263659"/>
          </a:xfrm>
          <a:prstGeom prst="roundRect">
            <a:avLst>
              <a:gd name="adj" fmla="val 9928"/>
            </a:avLst>
          </a:prstGeom>
          <a:noFill/>
          <a:ln>
            <a:solidFill>
              <a:schemeClr val="tx2">
                <a:lumMod val="60000"/>
                <a:lumOff val="40000"/>
                <a:alpha val="45000"/>
              </a:schemeClr>
            </a:solidFill>
          </a:ln>
          <a:effectLst>
            <a:glow rad="63500">
              <a:schemeClr val="tx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cxnSp>
        <p:nvCxnSpPr>
          <p:cNvPr id="14" name="Straight Connector 13"/>
          <p:cNvCxnSpPr/>
          <p:nvPr/>
        </p:nvCxnSpPr>
        <p:spPr>
          <a:xfrm>
            <a:off x="4516888" y="4458992"/>
            <a:ext cx="1654677" cy="63285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525519" y="4473586"/>
            <a:ext cx="1389883" cy="61826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Content Placeholder 2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457700" y="2886487"/>
            <a:ext cx="4572000" cy="1609313"/>
          </a:xfrm>
        </p:spPr>
      </p:pic>
      <p:pic>
        <p:nvPicPr>
          <p:cNvPr id="1026"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69" t="30281" r="74857" b="25662"/>
          <a:stretch/>
        </p:blipFill>
        <p:spPr bwMode="auto">
          <a:xfrm>
            <a:off x="4530857" y="1475448"/>
            <a:ext cx="955543" cy="11856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026" t="33452" r="50000" b="20112"/>
          <a:stretch/>
        </p:blipFill>
        <p:spPr bwMode="auto">
          <a:xfrm>
            <a:off x="5622616" y="1561628"/>
            <a:ext cx="955543" cy="12496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t="20994" r="18887" b="17506"/>
          <a:stretch/>
        </p:blipFill>
        <p:spPr bwMode="auto">
          <a:xfrm>
            <a:off x="6706933" y="1219200"/>
            <a:ext cx="1294067" cy="1655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727" t="5319" r="1053" b="33181"/>
          <a:stretch/>
        </p:blipFill>
        <p:spPr bwMode="auto">
          <a:xfrm>
            <a:off x="8077200" y="533400"/>
            <a:ext cx="882587" cy="165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31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4700"/>
                            </p:stCondLst>
                            <p:childTnLst>
                              <p:par>
                                <p:cTn id="11" presetID="1" presetClass="entr" presetSubtype="0" fill="hold" nodeType="afterEffect">
                                  <p:stCondLst>
                                    <p:cond delay="3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7700"/>
                            </p:stCondLst>
                            <p:childTnLst>
                              <p:par>
                                <p:cTn id="14" presetID="1" presetClass="entr" presetSubtype="0" fill="hold" nodeType="afterEffect">
                                  <p:stCondLst>
                                    <p:cond delay="31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75260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3"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215523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
          <p:cNvSpPr txBox="1">
            <a:spLocks noChangeArrowheads="1"/>
          </p:cNvSpPr>
          <p:nvPr/>
        </p:nvSpPr>
        <p:spPr>
          <a:xfrm>
            <a:off x="455613" y="457200"/>
            <a:ext cx="8382000"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r>
              <a:rPr lang="en-US" dirty="0" smtClean="0"/>
              <a:t>How does Stateflow work with Simulink?</a:t>
            </a:r>
          </a:p>
        </p:txBody>
      </p:sp>
      <p:sp>
        <p:nvSpPr>
          <p:cNvPr id="9" name="Rectangle 3"/>
          <p:cNvSpPr txBox="1">
            <a:spLocks noChangeArrowheads="1"/>
          </p:cNvSpPr>
          <p:nvPr/>
        </p:nvSpPr>
        <p:spPr>
          <a:xfrm>
            <a:off x="361950" y="1203325"/>
            <a:ext cx="4125913"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sz="2000" dirty="0" smtClean="0"/>
              <a:t>	Simulink is used to respond to </a:t>
            </a:r>
            <a:r>
              <a:rPr lang="en-US" sz="2000" b="1" dirty="0" smtClean="0"/>
              <a:t>continuous</a:t>
            </a:r>
            <a:r>
              <a:rPr lang="en-US" sz="2000" dirty="0" smtClean="0"/>
              <a:t> changes in dynamic systems. </a:t>
            </a:r>
          </a:p>
          <a:p>
            <a:endParaRPr lang="en-US" sz="2000" dirty="0" smtClean="0"/>
          </a:p>
          <a:p>
            <a:pPr>
              <a:buFont typeface="Wingdings" pitchFamily="2" charset="2"/>
              <a:buNone/>
            </a:pPr>
            <a:endParaRPr lang="en-US" sz="2000" dirty="0" smtClean="0"/>
          </a:p>
        </p:txBody>
      </p:sp>
      <p:sp>
        <p:nvSpPr>
          <p:cNvPr id="10" name="Rectangle 4"/>
          <p:cNvSpPr txBox="1">
            <a:spLocks noChangeArrowheads="1"/>
          </p:cNvSpPr>
          <p:nvPr/>
        </p:nvSpPr>
        <p:spPr>
          <a:xfrm>
            <a:off x="4640263" y="1203325"/>
            <a:ext cx="4064000" cy="1095375"/>
          </a:xfrm>
          <a:prstGeom prst="rect">
            <a:avLst/>
          </a:prstGeom>
        </p:spPr>
        <p:txBody>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sz="2000" smtClean="0"/>
              <a:t>	Stateflow is used to respond to </a:t>
            </a:r>
            <a:r>
              <a:rPr lang="en-US" sz="2000" b="1" smtClean="0"/>
              <a:t>instantaneous</a:t>
            </a:r>
            <a:r>
              <a:rPr lang="en-US" sz="2000" smtClean="0"/>
              <a:t> changes in dynamic systems.</a:t>
            </a:r>
          </a:p>
        </p:txBody>
      </p:sp>
      <p:sp>
        <p:nvSpPr>
          <p:cNvPr id="11" name="Rectangle 5"/>
          <p:cNvSpPr>
            <a:spLocks noChangeArrowheads="1"/>
          </p:cNvSpPr>
          <p:nvPr/>
        </p:nvSpPr>
        <p:spPr bwMode="auto">
          <a:xfrm>
            <a:off x="355600" y="2460625"/>
            <a:ext cx="824547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4163" indent="-284163">
              <a:spcBef>
                <a:spcPct val="20000"/>
              </a:spcBef>
              <a:buClr>
                <a:srgbClr val="215383"/>
              </a:buClr>
              <a:buSzPct val="75000"/>
              <a:buFont typeface="Wingdings" pitchFamily="2" charset="2"/>
              <a:buNone/>
            </a:pPr>
            <a:r>
              <a:rPr lang="en-US" sz="2000" dirty="0">
                <a:latin typeface="Arial" charset="0"/>
              </a:rPr>
              <a:t>	Real-world systems have to respond to both continuous and instantaneous changes.</a:t>
            </a:r>
          </a:p>
        </p:txBody>
      </p:sp>
      <p:sp>
        <p:nvSpPr>
          <p:cNvPr id="15" name="Text Box 9"/>
          <p:cNvSpPr txBox="1">
            <a:spLocks noChangeArrowheads="1"/>
          </p:cNvSpPr>
          <p:nvPr/>
        </p:nvSpPr>
        <p:spPr bwMode="auto">
          <a:xfrm>
            <a:off x="307975" y="4708525"/>
            <a:ext cx="25034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suspension dynamics gear changes</a:t>
            </a:r>
          </a:p>
        </p:txBody>
      </p:sp>
      <p:sp>
        <p:nvSpPr>
          <p:cNvPr id="16" name="Text Box 10"/>
          <p:cNvSpPr txBox="1">
            <a:spLocks noChangeArrowheads="1"/>
          </p:cNvSpPr>
          <p:nvPr/>
        </p:nvSpPr>
        <p:spPr bwMode="auto">
          <a:xfrm>
            <a:off x="3529013" y="4756150"/>
            <a:ext cx="2400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propulsion system liftoff stages</a:t>
            </a:r>
          </a:p>
        </p:txBody>
      </p:sp>
      <p:sp>
        <p:nvSpPr>
          <p:cNvPr id="17" name="Text Box 11"/>
          <p:cNvSpPr txBox="1">
            <a:spLocks noChangeArrowheads="1"/>
          </p:cNvSpPr>
          <p:nvPr/>
        </p:nvSpPr>
        <p:spPr bwMode="auto">
          <a:xfrm>
            <a:off x="6545263" y="4781550"/>
            <a:ext cx="19669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robot kinematics operation modes</a:t>
            </a:r>
          </a:p>
        </p:txBody>
      </p:sp>
      <p:sp>
        <p:nvSpPr>
          <p:cNvPr id="18" name="Rectangle 12"/>
          <p:cNvSpPr>
            <a:spLocks noChangeArrowheads="1"/>
          </p:cNvSpPr>
          <p:nvPr/>
        </p:nvSpPr>
        <p:spPr bwMode="auto">
          <a:xfrm>
            <a:off x="1549400" y="5826125"/>
            <a:ext cx="591502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4163" indent="-284163" algn="ctr">
              <a:spcBef>
                <a:spcPct val="20000"/>
              </a:spcBef>
              <a:buClr>
                <a:srgbClr val="215383"/>
              </a:buClr>
              <a:buSzPct val="75000"/>
              <a:buFont typeface="Wingdings" pitchFamily="2" charset="2"/>
              <a:buNone/>
            </a:pPr>
            <a:r>
              <a:rPr lang="en-US" sz="2000" i="1" dirty="0">
                <a:latin typeface="Arial" charset="0"/>
              </a:rPr>
              <a:t>	Use both Simulink and Stateflow so that you can use the right tool for the right job.</a:t>
            </a:r>
          </a:p>
        </p:txBody>
      </p:sp>
      <p:pic>
        <p:nvPicPr>
          <p:cNvPr id="8194" name="Picture 2" descr="110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43" b="11604"/>
          <a:stretch/>
        </p:blipFill>
        <p:spPr bwMode="auto">
          <a:xfrm>
            <a:off x="3775383" y="3008776"/>
            <a:ext cx="1482418" cy="177277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0697" y="3172816"/>
            <a:ext cx="2047611" cy="153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3560068"/>
            <a:ext cx="2582863" cy="112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548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596506" cy="990600"/>
          </a:xfrm>
        </p:spPr>
        <p:txBody>
          <a:bodyPr/>
          <a:lstStyle/>
          <a:p>
            <a:r>
              <a:rPr lang="en-US" dirty="0" smtClean="0"/>
              <a:t>Why use Stateflow for Cockpit Display Logic?</a:t>
            </a:r>
            <a:endParaRPr lang="en-US" dirty="0"/>
          </a:p>
        </p:txBody>
      </p:sp>
      <p:sp>
        <p:nvSpPr>
          <p:cNvPr id="3" name="Content Placeholder 2"/>
          <p:cNvSpPr>
            <a:spLocks noGrp="1"/>
          </p:cNvSpPr>
          <p:nvPr>
            <p:ph sz="half" idx="1"/>
          </p:nvPr>
        </p:nvSpPr>
        <p:spPr>
          <a:xfrm>
            <a:off x="457200" y="1600200"/>
            <a:ext cx="4114800" cy="4648200"/>
          </a:xfrm>
        </p:spPr>
        <p:txBody>
          <a:bodyPr/>
          <a:lstStyle/>
          <a:p>
            <a:r>
              <a:rPr lang="en-US" sz="1800" dirty="0" smtClean="0"/>
              <a:t>Model</a:t>
            </a:r>
            <a:r>
              <a:rPr lang="en-US" sz="1800" dirty="0" smtClean="0">
                <a:solidFill>
                  <a:srgbClr val="FF0000"/>
                </a:solidFill>
              </a:rPr>
              <a:t> modes of operation</a:t>
            </a:r>
            <a:r>
              <a:rPr lang="en-US" sz="1800" dirty="0" smtClean="0"/>
              <a:t> in Cockpit Display logic clearly with state machines in Stateflow</a:t>
            </a:r>
          </a:p>
          <a:p>
            <a:endParaRPr lang="en-US" sz="1800" dirty="0" smtClean="0"/>
          </a:p>
          <a:p>
            <a:r>
              <a:rPr lang="en-US" sz="1800" dirty="0" smtClean="0"/>
              <a:t>Represent</a:t>
            </a:r>
            <a:r>
              <a:rPr lang="en-US" sz="1800" dirty="0" smtClean="0">
                <a:solidFill>
                  <a:srgbClr val="FF0000"/>
                </a:solidFill>
              </a:rPr>
              <a:t> complex </a:t>
            </a:r>
            <a:r>
              <a:rPr lang="en-US" sz="1800" dirty="0">
                <a:solidFill>
                  <a:srgbClr val="FF0000"/>
                </a:solidFill>
              </a:rPr>
              <a:t>conditional and event based logic</a:t>
            </a:r>
            <a:r>
              <a:rPr lang="en-US" sz="1800" dirty="0"/>
              <a:t> </a:t>
            </a:r>
            <a:r>
              <a:rPr lang="en-US" sz="1800" dirty="0" smtClean="0"/>
              <a:t>in </a:t>
            </a:r>
            <a:r>
              <a:rPr lang="en-US" sz="1800" dirty="0"/>
              <a:t>Cockpit Display logic </a:t>
            </a:r>
            <a:r>
              <a:rPr lang="en-US" sz="1800" dirty="0" smtClean="0"/>
              <a:t>with flow charts in Stateflow</a:t>
            </a:r>
          </a:p>
          <a:p>
            <a:endParaRPr lang="en-US" sz="1800" dirty="0" smtClean="0"/>
          </a:p>
          <a:p>
            <a:r>
              <a:rPr lang="en-US" sz="1800" dirty="0" smtClean="0"/>
              <a:t>Understand </a:t>
            </a:r>
            <a:r>
              <a:rPr lang="en-US" sz="1800" dirty="0" smtClean="0">
                <a:solidFill>
                  <a:srgbClr val="FF0000"/>
                </a:solidFill>
              </a:rPr>
              <a:t>behavior </a:t>
            </a:r>
            <a:r>
              <a:rPr lang="en-US" sz="1800" dirty="0">
                <a:solidFill>
                  <a:srgbClr val="FF0000"/>
                </a:solidFill>
              </a:rPr>
              <a:t>of logic</a:t>
            </a:r>
            <a:r>
              <a:rPr lang="en-US" sz="1800" dirty="0"/>
              <a:t> </a:t>
            </a:r>
            <a:r>
              <a:rPr lang="en-US" sz="1800" dirty="0" smtClean="0"/>
              <a:t>easily with </a:t>
            </a:r>
            <a:r>
              <a:rPr lang="en-US" sz="1800" dirty="0" smtClean="0">
                <a:solidFill>
                  <a:srgbClr val="FF0000"/>
                </a:solidFill>
              </a:rPr>
              <a:t>animation and integrated debugger</a:t>
            </a:r>
            <a:r>
              <a:rPr lang="en-US" sz="1800" dirty="0" smtClean="0"/>
              <a:t> in Stateflow</a:t>
            </a:r>
          </a:p>
          <a:p>
            <a:endParaRPr lang="en-US" sz="1800" dirty="0"/>
          </a:p>
          <a:p>
            <a:r>
              <a:rPr lang="en-US" sz="1800" dirty="0" smtClean="0">
                <a:solidFill>
                  <a:srgbClr val="FF0000"/>
                </a:solidFill>
              </a:rPr>
              <a:t>Test and Verify</a:t>
            </a:r>
            <a:r>
              <a:rPr lang="en-US" sz="1800" dirty="0" smtClean="0"/>
              <a:t> your design using Model-Based Design tools before implementation</a:t>
            </a:r>
            <a:endParaRPr lang="en-US" sz="18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76432"/>
            <a:ext cx="1447800" cy="296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11" t="17660" r="29551" b="35365"/>
          <a:stretch/>
        </p:blipFill>
        <p:spPr bwMode="auto">
          <a:xfrm>
            <a:off x="6324600" y="2133600"/>
            <a:ext cx="2729106" cy="203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27"/>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4495800" y="4427853"/>
            <a:ext cx="4572000" cy="1609313"/>
          </a:xfrm>
        </p:spPr>
      </p:pic>
    </p:spTree>
    <p:extLst>
      <p:ext uri="{BB962C8B-B14F-4D97-AF65-F5344CB8AC3E}">
        <p14:creationId xmlns:p14="http://schemas.microsoft.com/office/powerpoint/2010/main" val="32853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36"/>
          <p:cNvGrpSpPr/>
          <p:nvPr/>
        </p:nvGrpSpPr>
        <p:grpSpPr>
          <a:xfrm>
            <a:off x="2655581" y="1691390"/>
            <a:ext cx="6144894" cy="4950124"/>
            <a:chOff x="2617075" y="1741711"/>
            <a:chExt cx="6144894" cy="4950124"/>
          </a:xfrm>
        </p:grpSpPr>
        <p:sp>
          <p:nvSpPr>
            <p:cNvPr id="13" name="TextBox 12"/>
            <p:cNvSpPr txBox="1"/>
            <p:nvPr/>
          </p:nvSpPr>
          <p:spPr>
            <a:xfrm>
              <a:off x="2617075" y="2070650"/>
              <a:ext cx="3852663"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Errors introduced early but found late in the process are expensive to fix! </a:t>
              </a:r>
            </a:p>
          </p:txBody>
        </p:sp>
        <p:sp>
          <p:nvSpPr>
            <p:cNvPr id="14" name="Oval 13"/>
            <p:cNvSpPr/>
            <p:nvPr/>
          </p:nvSpPr>
          <p:spPr bwMode="auto">
            <a:xfrm>
              <a:off x="6171169" y="1741711"/>
              <a:ext cx="2590800" cy="4950124"/>
            </a:xfrm>
            <a:prstGeom prst="ellipse">
              <a:avLst/>
            </a:prstGeom>
            <a:noFill/>
            <a:ln>
              <a:solidFill>
                <a:srgbClr val="78141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2180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latin typeface="Arial" pitchFamily="34" charset="0"/>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MCAD/</a:t>
              </a:r>
            </a:p>
            <a:p>
              <a:pPr marL="60325" indent="-60325" algn="ctr" fontAlgn="base">
                <a:spcBef>
                  <a:spcPct val="0"/>
                </a:spcBef>
                <a:spcAft>
                  <a:spcPct val="0"/>
                </a:spcAft>
              </a:pPr>
              <a:r>
                <a:rPr lang="en-US" sz="1000" b="1" dirty="0" smtClean="0">
                  <a:latin typeface="Arial" pitchFamily="34" charset="0"/>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latin typeface="Arial" pitchFamily="34" charset="0"/>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latin typeface="Arial" pitchFamily="34" charset="0"/>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latin typeface="Arial" pitchFamily="34" charset="0"/>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latin typeface="Arial" charset="0"/>
                </a:rPr>
                <a:t>Requirement Documents</a:t>
              </a:r>
            </a:p>
            <a:p>
              <a:pPr marL="177800" indent="-177800">
                <a:spcBef>
                  <a:spcPct val="0"/>
                </a:spcBef>
                <a:buFont typeface="Arial" pitchFamily="34" charset="0"/>
                <a:buChar char="•"/>
              </a:pPr>
              <a:r>
                <a:rPr lang="en-US" sz="1100" dirty="0" smtClean="0">
                  <a:solidFill>
                    <a:srgbClr val="000000"/>
                  </a:solidFill>
                  <a:latin typeface="Arial" charset="0"/>
                </a:rPr>
                <a:t>Difficult to analyze</a:t>
              </a:r>
            </a:p>
            <a:p>
              <a:pPr marL="177800" indent="-177800">
                <a:spcBef>
                  <a:spcPct val="0"/>
                </a:spcBef>
                <a:buFont typeface="Arial" pitchFamily="34" charset="0"/>
                <a:buChar char="•"/>
              </a:pPr>
              <a:r>
                <a:rPr lang="en-US" sz="1100" dirty="0" smtClean="0">
                  <a:solidFill>
                    <a:srgbClr val="000000"/>
                  </a:solidFill>
                  <a:latin typeface="Arial" charset="0"/>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latin typeface="Arial" charset="0"/>
                </a:rPr>
                <a:t>Paper Specifications</a:t>
              </a:r>
            </a:p>
            <a:p>
              <a:pPr marL="177800" indent="-177800">
                <a:spcBef>
                  <a:spcPct val="0"/>
                </a:spcBef>
                <a:buFont typeface="Arial" pitchFamily="34" charset="0"/>
                <a:buChar char="•"/>
              </a:pPr>
              <a:r>
                <a:rPr lang="en-US" sz="1100" dirty="0" smtClean="0">
                  <a:solidFill>
                    <a:srgbClr val="000000"/>
                  </a:solidFill>
                  <a:latin typeface="Arial" charset="0"/>
                </a:rPr>
                <a:t>Easy to misinterpret</a:t>
              </a:r>
            </a:p>
            <a:p>
              <a:pPr marL="177800" indent="-177800">
                <a:spcBef>
                  <a:spcPct val="0"/>
                </a:spcBef>
                <a:buFont typeface="Arial" pitchFamily="34" charset="0"/>
                <a:buChar char="•"/>
              </a:pPr>
              <a:r>
                <a:rPr lang="en-US" sz="1100" dirty="0" smtClean="0">
                  <a:solidFill>
                    <a:srgbClr val="000000"/>
                  </a:solidFill>
                  <a:latin typeface="Arial" charset="0"/>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Manual Coding</a:t>
              </a:r>
            </a:p>
            <a:p>
              <a:pPr marL="117475" indent="-117475">
                <a:spcBef>
                  <a:spcPct val="0"/>
                </a:spcBef>
                <a:buFont typeface="Arial" pitchFamily="34" charset="0"/>
                <a:buChar char="•"/>
              </a:pPr>
              <a:r>
                <a:rPr lang="en-US" sz="1100" dirty="0" smtClean="0">
                  <a:solidFill>
                    <a:srgbClr val="000000"/>
                  </a:solidFill>
                  <a:latin typeface="Arial" charset="0"/>
                </a:rPr>
                <a:t>Time consuming</a:t>
              </a:r>
            </a:p>
            <a:p>
              <a:pPr marL="117475" indent="-117475">
                <a:spcBef>
                  <a:spcPct val="0"/>
                </a:spcBef>
                <a:buFont typeface="Arial" pitchFamily="34" charset="0"/>
                <a:buChar char="•"/>
              </a:pPr>
              <a:r>
                <a:rPr lang="en-US" sz="1100" dirty="0" smtClean="0">
                  <a:solidFill>
                    <a:srgbClr val="000000"/>
                  </a:solidFill>
                  <a:latin typeface="Arial" charset="0"/>
                </a:rPr>
                <a:t>Introduces defects and variance</a:t>
              </a:r>
            </a:p>
            <a:p>
              <a:pPr marL="117475" indent="-117475">
                <a:spcBef>
                  <a:spcPct val="0"/>
                </a:spcBef>
                <a:buFont typeface="Arial" pitchFamily="34" charset="0"/>
                <a:buChar char="•"/>
              </a:pPr>
              <a:r>
                <a:rPr lang="en-US" sz="1100" dirty="0" smtClean="0">
                  <a:solidFill>
                    <a:srgbClr val="000000"/>
                  </a:solidFill>
                  <a:latin typeface="Arial" charset="0"/>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Traditional Testing</a:t>
              </a:r>
            </a:p>
            <a:p>
              <a:pPr marL="117475" indent="-117475">
                <a:spcBef>
                  <a:spcPct val="0"/>
                </a:spcBef>
                <a:buFont typeface="Arial" pitchFamily="34" charset="0"/>
                <a:buChar char="•"/>
              </a:pPr>
              <a:r>
                <a:rPr lang="en-US" sz="1100" dirty="0" smtClean="0">
                  <a:solidFill>
                    <a:srgbClr val="000000"/>
                  </a:solidFill>
                  <a:latin typeface="Arial" charset="0"/>
                </a:rPr>
                <a:t>Design and integration issues found late</a:t>
              </a:r>
            </a:p>
            <a:p>
              <a:pPr marL="117475" indent="-117475">
                <a:spcBef>
                  <a:spcPct val="0"/>
                </a:spcBef>
                <a:buFont typeface="Arial" pitchFamily="34" charset="0"/>
                <a:buChar char="•"/>
              </a:pPr>
              <a:r>
                <a:rPr lang="en-US" sz="1100" dirty="0" smtClean="0">
                  <a:solidFill>
                    <a:srgbClr val="000000"/>
                  </a:solidFill>
                  <a:latin typeface="Arial" charset="0"/>
                </a:rPr>
                <a:t>Difficult to feed insights back into design process</a:t>
              </a:r>
            </a:p>
            <a:p>
              <a:pPr marL="117475" indent="-117475">
                <a:spcBef>
                  <a:spcPct val="0"/>
                </a:spcBef>
                <a:buFont typeface="Arial" pitchFamily="34" charset="0"/>
                <a:buChar char="•"/>
              </a:pPr>
              <a:r>
                <a:rPr lang="en-US" sz="1100" dirty="0" smtClean="0">
                  <a:solidFill>
                    <a:srgbClr val="000000"/>
                  </a:solidFill>
                  <a:latin typeface="Arial" charset="0"/>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Algorithm</a:t>
              </a:r>
            </a:p>
            <a:p>
              <a:pPr marL="60325" indent="-60325" algn="ctr" fontAlgn="base">
                <a:spcBef>
                  <a:spcPct val="0"/>
                </a:spcBef>
                <a:spcAft>
                  <a:spcPct val="0"/>
                </a:spcAft>
              </a:pPr>
              <a:r>
                <a:rPr lang="en-US" sz="1000" b="1" dirty="0" smtClean="0">
                  <a:latin typeface="Arial" pitchFamily="34" charset="0"/>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Physical Prototypes </a:t>
              </a:r>
            </a:p>
            <a:p>
              <a:pPr marL="117475" indent="-117475">
                <a:spcBef>
                  <a:spcPct val="0"/>
                </a:spcBef>
                <a:buFont typeface="Arial" pitchFamily="34" charset="0"/>
                <a:buChar char="•"/>
              </a:pPr>
              <a:r>
                <a:rPr lang="en-US" sz="1100" dirty="0" smtClean="0">
                  <a:solidFill>
                    <a:srgbClr val="000000"/>
                  </a:solidFill>
                  <a:latin typeface="Arial" charset="0"/>
                </a:rPr>
                <a:t>Incomplete and expensive</a:t>
              </a:r>
            </a:p>
            <a:p>
              <a:pPr marL="117475" indent="-117475">
                <a:spcBef>
                  <a:spcPct val="0"/>
                </a:spcBef>
                <a:buFont typeface="Arial" pitchFamily="34" charset="0"/>
                <a:buChar char="•"/>
              </a:pPr>
              <a:r>
                <a:rPr lang="en-US" sz="1100" dirty="0" smtClean="0">
                  <a:solidFill>
                    <a:srgbClr val="000000"/>
                  </a:solidFill>
                  <a:latin typeface="Arial" charset="0"/>
                </a:rPr>
                <a:t>Prevents rapid iteration</a:t>
              </a:r>
            </a:p>
            <a:p>
              <a:pPr marL="117475" indent="-117475">
                <a:spcBef>
                  <a:spcPct val="0"/>
                </a:spcBef>
                <a:buFont typeface="Arial" pitchFamily="34" charset="0"/>
                <a:buChar char="•"/>
              </a:pPr>
              <a:r>
                <a:rPr lang="en-US" sz="1100" dirty="0" smtClean="0">
                  <a:solidFill>
                    <a:srgbClr val="000000"/>
                  </a:solidFill>
                  <a:latin typeface="Arial" charset="0"/>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a:xfrm>
            <a:off x="261258" y="612809"/>
            <a:ext cx="8882742" cy="601662"/>
          </a:xfrm>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408407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righ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right)">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up)">
                                      <p:cBhvr>
                                        <p:cTn id="32" dur="500"/>
                                        <p:tgtEl>
                                          <p:spTgt spid="8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500"/>
                                        <p:tgtEl>
                                          <p:spTgt spid="4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0"/>
                                        <p:tgtEl>
                                          <p:spTgt spid="83"/>
                                        </p:tgtEl>
                                      </p:cBhvr>
                                    </p:animEffect>
                                    <p:set>
                                      <p:cBhvr>
                                        <p:cTn id="46" dur="1" fill="hold">
                                          <p:stCondLst>
                                            <p:cond delay="1999"/>
                                          </p:stCondLst>
                                        </p:cTn>
                                        <p:tgtEl>
                                          <p:spTgt spid="8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4"/>
                                        </p:tgtEl>
                                      </p:cBhvr>
                                    </p:animEffect>
                                    <p:set>
                                      <p:cBhvr>
                                        <p:cTn id="49" dur="1" fill="hold">
                                          <p:stCondLst>
                                            <p:cond delay="1999"/>
                                          </p:stCondLst>
                                        </p:cTn>
                                        <p:tgtEl>
                                          <p:spTgt spid="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000"/>
                                        <p:tgtEl>
                                          <p:spTgt spid="59"/>
                                        </p:tgtEl>
                                      </p:cBhvr>
                                    </p:animEffect>
                                    <p:set>
                                      <p:cBhvr>
                                        <p:cTn id="52" dur="1" fill="hold">
                                          <p:stCondLst>
                                            <p:cond delay="19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77"/>
                                        </p:tgtEl>
                                      </p:cBhvr>
                                    </p:animEffect>
                                    <p:set>
                                      <p:cBhvr>
                                        <p:cTn id="55" dur="1" fill="hold">
                                          <p:stCondLst>
                                            <p:cond delay="1999"/>
                                          </p:stCondLst>
                                        </p:cTn>
                                        <p:tgtEl>
                                          <p:spTgt spid="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65"/>
                                        </p:tgtEl>
                                      </p:cBhvr>
                                    </p:animEffect>
                                    <p:set>
                                      <p:cBhvr>
                                        <p:cTn id="58" dur="1" fill="hold">
                                          <p:stCondLst>
                                            <p:cond delay="1999"/>
                                          </p:stCondLst>
                                        </p:cTn>
                                        <p:tgtEl>
                                          <p:spTgt spid="6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000"/>
                                        <p:tgtEl>
                                          <p:spTgt spid="78"/>
                                        </p:tgtEl>
                                      </p:cBhvr>
                                    </p:animEffect>
                                    <p:set>
                                      <p:cBhvr>
                                        <p:cTn id="61" dur="1" fill="hold">
                                          <p:stCondLst>
                                            <p:cond delay="19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80"/>
                                        </p:tgtEl>
                                      </p:cBhvr>
                                    </p:animEffect>
                                    <p:set>
                                      <p:cBhvr>
                                        <p:cTn id="64" dur="1" fill="hold">
                                          <p:stCondLst>
                                            <p:cond delay="1999"/>
                                          </p:stCondLst>
                                        </p:cTn>
                                        <p:tgtEl>
                                          <p:spTgt spid="80"/>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000"/>
                                        <p:tgtEl>
                                          <p:spTgt spid="82"/>
                                        </p:tgtEl>
                                      </p:cBhvr>
                                    </p:animEffect>
                                    <p:set>
                                      <p:cBhvr>
                                        <p:cTn id="67" dur="1" fill="hold">
                                          <p:stCondLst>
                                            <p:cond delay="1999"/>
                                          </p:stCondLst>
                                        </p:cTn>
                                        <p:tgtEl>
                                          <p:spTgt spid="8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64"/>
                                        </p:tgtEl>
                                      </p:cBhvr>
                                    </p:animEffect>
                                    <p:set>
                                      <p:cBhvr>
                                        <p:cTn id="70" dur="1" fill="hold">
                                          <p:stCondLst>
                                            <p:cond delay="1999"/>
                                          </p:stCondLst>
                                        </p:cTn>
                                        <p:tgtEl>
                                          <p:spTgt spid="6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54"/>
                                        </p:tgtEl>
                                      </p:cBhvr>
                                    </p:animEffect>
                                    <p:set>
                                      <p:cBhvr>
                                        <p:cTn id="73" dur="1" fill="hold">
                                          <p:stCondLst>
                                            <p:cond delay="1999"/>
                                          </p:stCondLst>
                                        </p:cTn>
                                        <p:tgtEl>
                                          <p:spTgt spid="5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42"/>
                                        </p:tgtEl>
                                      </p:cBhvr>
                                    </p:animEffect>
                                    <p:set>
                                      <p:cBhvr>
                                        <p:cTn id="76" dur="1" fill="hold">
                                          <p:stCondLst>
                                            <p:cond delay="1999"/>
                                          </p:stCondLst>
                                        </p:cTn>
                                        <p:tgtEl>
                                          <p:spTgt spid="4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000"/>
                                        <p:tgtEl>
                                          <p:spTgt spid="44"/>
                                        </p:tgtEl>
                                      </p:cBhvr>
                                    </p:animEffect>
                                    <p:set>
                                      <p:cBhvr>
                                        <p:cTn id="79" dur="1" fill="hold">
                                          <p:stCondLst>
                                            <p:cond delay="1999"/>
                                          </p:stCondLst>
                                        </p:cTn>
                                        <p:tgtEl>
                                          <p:spTgt spid="4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000"/>
                                        <p:tgtEl>
                                          <p:spTgt spid="49"/>
                                        </p:tgtEl>
                                      </p:cBhvr>
                                    </p:animEffect>
                                    <p:set>
                                      <p:cBhvr>
                                        <p:cTn id="82" dur="1" fill="hold">
                                          <p:stCondLst>
                                            <p:cond delay="1999"/>
                                          </p:stCondLst>
                                        </p:cTn>
                                        <p:tgtEl>
                                          <p:spTgt spid="49"/>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69"/>
                                        </p:tgtEl>
                                      </p:cBhvr>
                                    </p:animEffect>
                                    <p:set>
                                      <p:cBhvr>
                                        <p:cTn id="85" dur="1" fill="hold">
                                          <p:stCondLst>
                                            <p:cond delay="1999"/>
                                          </p:stCondLst>
                                        </p:cTn>
                                        <p:tgtEl>
                                          <p:spTgt spid="69"/>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2000"/>
                                        <p:tgtEl>
                                          <p:spTgt spid="67"/>
                                        </p:tgtEl>
                                      </p:cBhvr>
                                    </p:animEffect>
                                    <p:set>
                                      <p:cBhvr>
                                        <p:cTn id="88" dur="1" fill="hold">
                                          <p:stCondLst>
                                            <p:cond delay="19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75"/>
                                        </p:tgtEl>
                                      </p:cBhvr>
                                    </p:animEffect>
                                    <p:set>
                                      <p:cBhvr>
                                        <p:cTn id="91" dur="1" fill="hold">
                                          <p:stCondLst>
                                            <p:cond delay="1999"/>
                                          </p:stCondLst>
                                        </p:cTn>
                                        <p:tgtEl>
                                          <p:spTgt spid="7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63"/>
                                        </p:tgtEl>
                                      </p:cBhvr>
                                    </p:animEffect>
                                    <p:set>
                                      <p:cBhvr>
                                        <p:cTn id="94" dur="1" fill="hold">
                                          <p:stCondLst>
                                            <p:cond delay="1999"/>
                                          </p:stCondLst>
                                        </p:cTn>
                                        <p:tgtEl>
                                          <p:spTgt spid="63"/>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61"/>
                                        </p:tgtEl>
                                      </p:cBhvr>
                                    </p:animEffect>
                                    <p:set>
                                      <p:cBhvr>
                                        <p:cTn id="97" dur="1" fill="hold">
                                          <p:stCondLst>
                                            <p:cond delay="1999"/>
                                          </p:stCondLst>
                                        </p:cTn>
                                        <p:tgtEl>
                                          <p:spTgt spid="61"/>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2000"/>
                                        <p:tgtEl>
                                          <p:spTgt spid="48"/>
                                        </p:tgtEl>
                                      </p:cBhvr>
                                    </p:animEffect>
                                    <p:set>
                                      <p:cBhvr>
                                        <p:cTn id="100" dur="1" fill="hold">
                                          <p:stCondLst>
                                            <p:cond delay="1999"/>
                                          </p:stCondLst>
                                        </p:cTn>
                                        <p:tgtEl>
                                          <p:spTgt spid="4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56"/>
                                        </p:tgtEl>
                                      </p:cBhvr>
                                    </p:animEffect>
                                    <p:set>
                                      <p:cBhvr>
                                        <p:cTn id="103" dur="1" fill="hold">
                                          <p:stCondLst>
                                            <p:cond delay="1999"/>
                                          </p:stCondLst>
                                        </p:cTn>
                                        <p:tgtEl>
                                          <p:spTgt spid="5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58"/>
                                        </p:tgtEl>
                                      </p:cBhvr>
                                    </p:animEffect>
                                    <p:set>
                                      <p:cBhvr>
                                        <p:cTn id="106" dur="1" fill="hold">
                                          <p:stCondLst>
                                            <p:cond delay="1999"/>
                                          </p:stCondLst>
                                        </p:cTn>
                                        <p:tgtEl>
                                          <p:spTgt spid="58"/>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2000"/>
                                        <p:tgtEl>
                                          <p:spTgt spid="70"/>
                                        </p:tgtEl>
                                      </p:cBhvr>
                                    </p:animEffect>
                                    <p:set>
                                      <p:cBhvr>
                                        <p:cTn id="109" dur="1" fill="hold">
                                          <p:stCondLst>
                                            <p:cond delay="1999"/>
                                          </p:stCondLst>
                                        </p:cTn>
                                        <p:tgtEl>
                                          <p:spTgt spid="70"/>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2000"/>
                                        <p:tgtEl>
                                          <p:spTgt spid="68"/>
                                        </p:tgtEl>
                                      </p:cBhvr>
                                    </p:animEffect>
                                    <p:set>
                                      <p:cBhvr>
                                        <p:cTn id="112" dur="1" fill="hold">
                                          <p:stCondLst>
                                            <p:cond delay="1999"/>
                                          </p:stCondLst>
                                        </p:cTn>
                                        <p:tgtEl>
                                          <p:spTgt spid="68"/>
                                        </p:tgtEl>
                                        <p:attrNameLst>
                                          <p:attrName>style.visibility</p:attrName>
                                        </p:attrNameLst>
                                      </p:cBhvr>
                                      <p:to>
                                        <p:strVal val="hidden"/>
                                      </p:to>
                                    </p:set>
                                  </p:childTnLst>
                                </p:cTn>
                              </p:par>
                            </p:childTnLst>
                          </p:cTn>
                        </p:par>
                        <p:par>
                          <p:cTn id="113" fill="hold">
                            <p:stCondLst>
                              <p:cond delay="2000"/>
                            </p:stCondLst>
                            <p:childTnLst>
                              <p:par>
                                <p:cTn id="114" presetID="64" presetClass="path" presetSubtype="0" accel="50000" decel="50000" fill="hold" nodeType="afterEffect">
                                  <p:stCondLst>
                                    <p:cond delay="0"/>
                                  </p:stCondLst>
                                  <p:childTnLst>
                                    <p:animMotion origin="layout" path="M -3.05556E-6 -9.24855E-7 L 0.01268 -0.16694 " pathEditMode="relative" rAng="0" ptsTypes="AA">
                                      <p:cBhvr>
                                        <p:cTn id="115" dur="2000" fill="hold"/>
                                        <p:tgtEl>
                                          <p:spTgt spid="3"/>
                                        </p:tgtEl>
                                        <p:attrNameLst>
                                          <p:attrName>ppt_x</p:attrName>
                                          <p:attrName>ppt_y</p:attrName>
                                        </p:attrNameLst>
                                      </p:cBhvr>
                                      <p:rCtr x="600" y="-8300"/>
                                    </p:animMotion>
                                  </p:childTnLst>
                                </p:cTn>
                              </p:par>
                              <p:par>
                                <p:cTn id="116" presetID="64" presetClass="path" presetSubtype="0" accel="50000" decel="50000" fill="hold" nodeType="withEffect">
                                  <p:stCondLst>
                                    <p:cond delay="0"/>
                                  </p:stCondLst>
                                  <p:childTnLst>
                                    <p:animMotion origin="layout" path="M -1.94444E-6 -2.46125E-6 L 0.02795 -0.16701 " pathEditMode="relative" rAng="0" ptsTypes="AA">
                                      <p:cBhvr>
                                        <p:cTn id="117" dur="2000" fill="hold"/>
                                        <p:tgtEl>
                                          <p:spTgt spid="8"/>
                                        </p:tgtEl>
                                        <p:attrNameLst>
                                          <p:attrName>ppt_x</p:attrName>
                                          <p:attrName>ppt_y</p:attrName>
                                        </p:attrNameLst>
                                      </p:cBhvr>
                                      <p:rCtr x="1400" y="-8400"/>
                                    </p:animMotion>
                                  </p:childTnLst>
                                </p:cTn>
                              </p:par>
                              <p:par>
                                <p:cTn id="118" presetID="56" presetClass="path" presetSubtype="0" accel="50000" decel="50000" fill="hold" nodeType="withEffect">
                                  <p:stCondLst>
                                    <p:cond delay="0"/>
                                  </p:stCondLst>
                                  <p:childTnLst>
                                    <p:animMotion origin="layout" path="M 8.33333E-7 -1.42494E-6 L -0.11823 -0.25422 " pathEditMode="relative" rAng="0" ptsTypes="AA">
                                      <p:cBhvr>
                                        <p:cTn id="119" dur="2000" fill="hold"/>
                                        <p:tgtEl>
                                          <p:spTgt spid="7"/>
                                        </p:tgtEl>
                                        <p:attrNameLst>
                                          <p:attrName>ppt_x</p:attrName>
                                          <p:attrName>ppt_y</p:attrName>
                                        </p:attrNameLst>
                                      </p:cBhvr>
                                      <p:rCtr x="-5900" y="-12700"/>
                                    </p:animMotion>
                                  </p:childTnLst>
                                </p:cTn>
                              </p:par>
                              <p:par>
                                <p:cTn id="120" presetID="56" presetClass="path" presetSubtype="0" accel="50000" decel="50000" fill="hold" nodeType="withEffect">
                                  <p:stCondLst>
                                    <p:cond delay="0"/>
                                  </p:stCondLst>
                                  <p:childTnLst>
                                    <p:animMotion origin="layout" path="M -3.33333E-6 -2.22222E-6 L -0.1 0.01111 " pathEditMode="fixed" rAng="0" ptsTypes="AA">
                                      <p:cBhvr>
                                        <p:cTn id="121" dur="2000" fill="hold"/>
                                        <p:tgtEl>
                                          <p:spTgt spid="2"/>
                                        </p:tgtEl>
                                        <p:attrNameLst>
                                          <p:attrName>ppt_x</p:attrName>
                                          <p:attrName>ppt_y</p:attrName>
                                        </p:attrNameLst>
                                      </p:cBhvr>
                                      <p:rCtr x="-5000" y="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70" grpId="0"/>
      <p:bldP spid="42" grpId="0" animBg="1"/>
      <p:bldP spid="42" grpId="1" animBg="1"/>
      <p:bldP spid="44" grpId="0" animBg="1"/>
      <p:bldP spid="44" grpId="1" animBg="1"/>
      <p:bldP spid="48" grpId="0"/>
      <p:bldP spid="49" grpId="0" animBg="1"/>
      <p:bldP spid="49" grpId="1" animBg="1"/>
      <p:bldP spid="82" grpId="0" animBg="1"/>
      <p:bldP spid="82" grpId="1" animBg="1"/>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a:xfrm>
            <a:off x="569310" y="1930877"/>
            <a:ext cx="3200400" cy="1764792"/>
            <a:chOff x="569310" y="1930877"/>
            <a:chExt cx="3200400" cy="1764792"/>
          </a:xfrm>
        </p:grpSpPr>
        <p:sp>
          <p:nvSpPr>
            <p:cNvPr id="96" name="Rounded Rectangle 95"/>
            <p:cNvSpPr/>
            <p:nvPr/>
          </p:nvSpPr>
          <p:spPr bwMode="auto">
            <a:xfrm>
              <a:off x="569310" y="1930877"/>
              <a:ext cx="3200400" cy="176479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685162" y="2286000"/>
              <a:ext cx="2972438" cy="129540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26" name="AutoShape 32"/>
          <p:cNvSpPr>
            <a:spLocks noChangeArrowheads="1"/>
          </p:cNvSpPr>
          <p:nvPr/>
        </p:nvSpPr>
        <p:spPr bwMode="auto">
          <a:xfrm>
            <a:off x="1161288"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Embedded </a:t>
            </a:r>
          </a:p>
          <a:p>
            <a:pPr marL="60325" indent="-60325" algn="ctr" fontAlgn="base">
              <a:spcBef>
                <a:spcPct val="0"/>
              </a:spcBef>
              <a:spcAft>
                <a:spcPct val="0"/>
              </a:spcAft>
            </a:pPr>
            <a:r>
              <a:rPr lang="en-US" sz="1000" b="1" dirty="0" smtClean="0">
                <a:latin typeface="Arial" pitchFamily="34" charset="0"/>
                <a:cs typeface="Arial" pitchFamily="34" charset="0"/>
              </a:rPr>
              <a:t>Software</a:t>
            </a:r>
          </a:p>
        </p:txBody>
      </p:sp>
      <p:sp>
        <p:nvSpPr>
          <p:cNvPr id="28" name="AutoShape 32"/>
          <p:cNvSpPr>
            <a:spLocks noChangeArrowheads="1"/>
          </p:cNvSpPr>
          <p:nvPr/>
        </p:nvSpPr>
        <p:spPr bwMode="auto">
          <a:xfrm>
            <a:off x="2231136"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a:t>
            </a:r>
          </a:p>
          <a:p>
            <a:pPr marL="60325" indent="-60325" algn="ctr" fontAlgn="base">
              <a:spcBef>
                <a:spcPct val="0"/>
              </a:spcBef>
              <a:spcAft>
                <a:spcPct val="0"/>
              </a:spcAft>
            </a:pPr>
            <a:r>
              <a:rPr lang="en-US" sz="1000" b="1" dirty="0" smtClean="0">
                <a:latin typeface="Arial" pitchFamily="34" charset="0"/>
                <a:cs typeface="Arial" pitchFamily="34" charset="0"/>
              </a:rPr>
              <a:t>Algorithms</a:t>
            </a:r>
          </a:p>
        </p:txBody>
      </p:sp>
      <p:sp>
        <p:nvSpPr>
          <p:cNvPr id="31" name="AutoShape 32"/>
          <p:cNvSpPr>
            <a:spLocks noChangeArrowheads="1"/>
          </p:cNvSpPr>
          <p:nvPr/>
        </p:nvSpPr>
        <p:spPr bwMode="auto">
          <a:xfrm>
            <a:off x="2231136"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34" name="AutoShape 32"/>
          <p:cNvSpPr>
            <a:spLocks noChangeArrowheads="1"/>
          </p:cNvSpPr>
          <p:nvPr/>
        </p:nvSpPr>
        <p:spPr bwMode="auto">
          <a:xfrm>
            <a:off x="1161288"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Describe the system dynamics</a:t>
            </a:r>
            <a:endParaRPr lang="en-US" sz="2000" dirty="0"/>
          </a:p>
        </p:txBody>
      </p:sp>
      <p:pic>
        <p:nvPicPr>
          <p:cNvPr id="23" name="Picture 22" descr="stewart_platform.jpg"/>
          <p:cNvPicPr>
            <a:picLocks noChangeAspect="1"/>
          </p:cNvPicPr>
          <p:nvPr/>
        </p:nvPicPr>
        <p:blipFill>
          <a:blip r:embed="rId3" cstate="print"/>
          <a:stretch>
            <a:fillRect/>
          </a:stretch>
        </p:blipFill>
        <p:spPr>
          <a:xfrm>
            <a:off x="804929" y="2362200"/>
            <a:ext cx="2727476" cy="1143000"/>
          </a:xfrm>
          <a:prstGeom prst="rect">
            <a:avLst/>
          </a:prstGeom>
          <a:noFill/>
          <a:ln w="9525">
            <a:noFill/>
            <a:miter lim="800000"/>
            <a:headEnd/>
            <a:tailEnd/>
          </a:ln>
        </p:spPr>
      </p:pic>
      <p:grpSp>
        <p:nvGrpSpPr>
          <p:cNvPr id="4" name="Group 150"/>
          <p:cNvGrpSpPr/>
          <p:nvPr/>
        </p:nvGrpSpPr>
        <p:grpSpPr>
          <a:xfrm>
            <a:off x="6531255" y="1600200"/>
            <a:ext cx="2438400" cy="914400"/>
            <a:chOff x="5334000" y="4356889"/>
            <a:chExt cx="2438400" cy="880869"/>
          </a:xfrm>
        </p:grpSpPr>
        <p:sp>
          <p:nvSpPr>
            <p:cNvPr id="13" name="AutoShape 32"/>
            <p:cNvSpPr>
              <a:spLocks noChangeArrowheads="1"/>
            </p:cNvSpPr>
            <p:nvPr/>
          </p:nvSpPr>
          <p:spPr bwMode="auto">
            <a:xfrm>
              <a:off x="5334000" y="4356889"/>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4" name="TextBox 13"/>
            <p:cNvSpPr txBox="1"/>
            <p:nvPr/>
          </p:nvSpPr>
          <p:spPr>
            <a:xfrm>
              <a:off x="5432145" y="4390340"/>
              <a:ext cx="2286000" cy="800524"/>
            </a:xfrm>
            <a:prstGeom prst="rect">
              <a:avLst/>
            </a:prstGeom>
            <a:noFill/>
          </p:spPr>
          <p:txBody>
            <a:bodyPr wrap="square" rtlCol="0">
              <a:spAutoFit/>
            </a:bodyPr>
            <a:lstStyle/>
            <a:p>
              <a:r>
                <a:rPr lang="en-US" sz="1200" dirty="0" smtClean="0">
                  <a:latin typeface="Arial" pitchFamily="34" charset="0"/>
                  <a:cs typeface="Arial" pitchFamily="34" charset="0"/>
                </a:rPr>
                <a:t>Model-Based Design uses block diagrams to mathematically model the system behavior.</a:t>
              </a:r>
            </a:p>
          </p:txBody>
        </p:sp>
      </p:grpSp>
      <p:grpSp>
        <p:nvGrpSpPr>
          <p:cNvPr id="5" name="Group 150"/>
          <p:cNvGrpSpPr/>
          <p:nvPr/>
        </p:nvGrpSpPr>
        <p:grpSpPr>
          <a:xfrm>
            <a:off x="6531255" y="2743200"/>
            <a:ext cx="2438400" cy="609600"/>
            <a:chOff x="5334000" y="4356889"/>
            <a:chExt cx="2438400" cy="587246"/>
          </a:xfrm>
        </p:grpSpPr>
        <p:sp>
          <p:nvSpPr>
            <p:cNvPr id="16"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7" name="TextBox 16"/>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You design the way the system should perform.</a:t>
              </a:r>
            </a:p>
          </p:txBody>
        </p:sp>
      </p:grpSp>
    </p:spTree>
    <p:extLst>
      <p:ext uri="{BB962C8B-B14F-4D97-AF65-F5344CB8AC3E}">
        <p14:creationId xmlns:p14="http://schemas.microsoft.com/office/powerpoint/2010/main" val="378652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Design and test using simulation </a:t>
            </a:r>
            <a:endParaRPr lang="en-US" sz="2800" dirty="0"/>
          </a:p>
        </p:txBody>
      </p:sp>
      <p:grpSp>
        <p:nvGrpSpPr>
          <p:cNvPr id="2"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endParaRPr lang="en-US" sz="1000" b="1" dirty="0">
              <a:latin typeface="Arial" pitchFamily="34" charset="0"/>
              <a:cs typeface="Arial" pitchFamily="34" charset="0"/>
            </a:endParaRP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endParaRPr lang="en-US" sz="1000" b="1" dirty="0">
              <a:latin typeface="Arial" pitchFamily="34" charset="0"/>
              <a:cs typeface="Arial" pitchFamily="34" charset="0"/>
            </a:endParaRP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3" name="Group 29"/>
          <p:cNvGrpSpPr/>
          <p:nvPr/>
        </p:nvGrpSpPr>
        <p:grpSpPr>
          <a:xfrm>
            <a:off x="1805705" y="4253549"/>
            <a:ext cx="1964006" cy="1690051"/>
            <a:chOff x="2256970" y="4297403"/>
            <a:chExt cx="1964006" cy="1690051"/>
          </a:xfrm>
        </p:grpSpPr>
        <p:pic>
          <p:nvPicPr>
            <p:cNvPr id="57" name="Picture 4"/>
            <p:cNvPicPr>
              <a:picLocks noChangeAspect="1" noChangeArrowheads="1"/>
            </p:cNvPicPr>
            <p:nvPr/>
          </p:nvPicPr>
          <p:blipFill>
            <a:blip r:embed="rId3" cstate="print"/>
            <a:srcRect/>
            <a:stretch>
              <a:fillRect/>
            </a:stretch>
          </p:blipFill>
          <p:spPr bwMode="auto">
            <a:xfrm>
              <a:off x="2971864" y="4297403"/>
              <a:ext cx="1249112" cy="1076839"/>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style>
            <a:lnRef idx="2">
              <a:schemeClr val="dk1"/>
            </a:lnRef>
            <a:fillRef idx="1">
              <a:schemeClr val="lt1"/>
            </a:fillRef>
            <a:effectRef idx="0">
              <a:schemeClr val="dk1"/>
            </a:effectRef>
            <a:fontRef idx="minor">
              <a:schemeClr val="dk1"/>
            </a:fontRef>
          </p:style>
        </p:pic>
        <p:pic>
          <p:nvPicPr>
            <p:cNvPr id="58" name="Picture 2"/>
            <p:cNvPicPr>
              <a:picLocks noChangeAspect="1" noChangeArrowheads="1"/>
            </p:cNvPicPr>
            <p:nvPr/>
          </p:nvPicPr>
          <p:blipFill>
            <a:blip r:embed="rId4" cstate="print"/>
            <a:srcRect/>
            <a:stretch>
              <a:fillRect/>
            </a:stretch>
          </p:blipFill>
          <p:spPr bwMode="auto">
            <a:xfrm>
              <a:off x="2256970" y="5099240"/>
              <a:ext cx="1850994" cy="88821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pic>
          <p:nvPicPr>
            <p:cNvPr id="59" name="Picture 58" descr="cad_robot.JPG"/>
            <p:cNvPicPr>
              <a:picLocks noChangeAspect="1"/>
            </p:cNvPicPr>
            <p:nvPr/>
          </p:nvPicPr>
          <p:blipFill>
            <a:blip r:embed="rId5" cstate="print"/>
            <a:stretch>
              <a:fillRect/>
            </a:stretch>
          </p:blipFill>
          <p:spPr>
            <a:xfrm>
              <a:off x="2459031" y="4396172"/>
              <a:ext cx="1169454" cy="71793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gr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150"/>
          <p:cNvGrpSpPr/>
          <p:nvPr/>
        </p:nvGrpSpPr>
        <p:grpSpPr>
          <a:xfrm>
            <a:off x="6531255" y="1524000"/>
            <a:ext cx="2438400" cy="609600"/>
            <a:chOff x="5334000" y="4356889"/>
            <a:chExt cx="2438400" cy="587246"/>
          </a:xfrm>
        </p:grpSpPr>
        <p:sp>
          <p:nvSpPr>
            <p:cNvPr id="70"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Requirements are linked to the model.</a:t>
              </a:r>
            </a:p>
          </p:txBody>
        </p:sp>
      </p:grpSp>
      <p:grpSp>
        <p:nvGrpSpPr>
          <p:cNvPr id="6" name="Group 150"/>
          <p:cNvGrpSpPr/>
          <p:nvPr/>
        </p:nvGrpSpPr>
        <p:grpSpPr>
          <a:xfrm>
            <a:off x="6531255" y="2286000"/>
            <a:ext cx="2438400" cy="609600"/>
            <a:chOff x="5334000" y="4356889"/>
            <a:chExt cx="2438400" cy="587246"/>
          </a:xfrm>
        </p:grpSpPr>
        <p:sp>
          <p:nvSpPr>
            <p:cNvPr id="73"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4" name="TextBox 73"/>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Detail is added from specific domains to refine the model.</a:t>
              </a:r>
            </a:p>
          </p:txBody>
        </p:sp>
      </p:grpSp>
      <p:grpSp>
        <p:nvGrpSpPr>
          <p:cNvPr id="7" name="Group 150"/>
          <p:cNvGrpSpPr/>
          <p:nvPr/>
        </p:nvGrpSpPr>
        <p:grpSpPr>
          <a:xfrm>
            <a:off x="6531255" y="3048000"/>
            <a:ext cx="2438400" cy="1066800"/>
            <a:chOff x="5334000" y="4356888"/>
            <a:chExt cx="2438400" cy="1027680"/>
          </a:xfrm>
        </p:grpSpPr>
        <p:sp>
          <p:nvSpPr>
            <p:cNvPr id="76" name="AutoShape 32"/>
            <p:cNvSpPr>
              <a:spLocks noChangeArrowheads="1"/>
            </p:cNvSpPr>
            <p:nvPr/>
          </p:nvSpPr>
          <p:spPr bwMode="auto">
            <a:xfrm>
              <a:off x="5334000" y="4356888"/>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7" name="TextBox 76"/>
            <p:cNvSpPr txBox="1"/>
            <p:nvPr/>
          </p:nvSpPr>
          <p:spPr>
            <a:xfrm>
              <a:off x="5432145" y="4390340"/>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Intellectual property and engineering data are reused from existing designs and CAE tools, such as CAD, FEA, and SPICE models.</a:t>
              </a:r>
            </a:p>
          </p:txBody>
        </p:sp>
      </p:grpSp>
      <p:grpSp>
        <p:nvGrpSpPr>
          <p:cNvPr id="8" name="Group 150"/>
          <p:cNvGrpSpPr/>
          <p:nvPr/>
        </p:nvGrpSpPr>
        <p:grpSpPr>
          <a:xfrm>
            <a:off x="6531255" y="4267200"/>
            <a:ext cx="2438400" cy="685800"/>
            <a:chOff x="5334000" y="4356891"/>
            <a:chExt cx="2438400" cy="660652"/>
          </a:xfrm>
        </p:grpSpPr>
        <p:sp>
          <p:nvSpPr>
            <p:cNvPr id="79" name="AutoShape 32"/>
            <p:cNvSpPr>
              <a:spLocks noChangeArrowheads="1"/>
            </p:cNvSpPr>
            <p:nvPr/>
          </p:nvSpPr>
          <p:spPr bwMode="auto">
            <a:xfrm>
              <a:off x="5334000" y="4356891"/>
              <a:ext cx="2438400" cy="660652"/>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80" name="TextBox 79"/>
            <p:cNvSpPr txBox="1"/>
            <p:nvPr/>
          </p:nvSpPr>
          <p:spPr>
            <a:xfrm>
              <a:off x="5432145" y="4390343"/>
              <a:ext cx="2286000" cy="622631"/>
            </a:xfrm>
            <a:prstGeom prst="rect">
              <a:avLst/>
            </a:prstGeom>
            <a:noFill/>
          </p:spPr>
          <p:txBody>
            <a:bodyPr wrap="square" rtlCol="0">
              <a:spAutoFit/>
            </a:bodyPr>
            <a:lstStyle/>
            <a:p>
              <a:r>
                <a:rPr lang="en-US" sz="1200" dirty="0" smtClean="0">
                  <a:latin typeface="Arial" pitchFamily="34" charset="0"/>
                  <a:cs typeface="Arial" pitchFamily="34" charset="0"/>
                </a:rPr>
                <a:t>Testing control algorithms against requirements is done by simulating the model.</a:t>
              </a:r>
            </a:p>
          </p:txBody>
        </p:sp>
      </p:grpSp>
      <p:sp>
        <p:nvSpPr>
          <p:cNvPr id="81" name="Rounded Rectangle 80"/>
          <p:cNvSpPr/>
          <p:nvPr/>
        </p:nvSpPr>
        <p:spPr bwMode="auto">
          <a:xfrm>
            <a:off x="571851" y="1905000"/>
            <a:ext cx="3218688" cy="2083813"/>
          </a:xfrm>
          <a:prstGeom prst="roundRect">
            <a:avLst>
              <a:gd name="adj" fmla="val 4281"/>
            </a:avLst>
          </a:prstGeom>
          <a:noFill/>
          <a:ln w="57150" cap="flat" cmpd="sng" algn="ctr">
            <a:solidFill>
              <a:srgbClr val="F2B40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mtClean="0"/>
          </a:p>
        </p:txBody>
      </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sp>
        <p:nvSpPr>
          <p:cNvPr id="82" name="Freeform 81"/>
          <p:cNvSpPr/>
          <p:nvPr/>
        </p:nvSpPr>
        <p:spPr bwMode="auto">
          <a:xfrm rot="10800000">
            <a:off x="3685032" y="2198033"/>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3" name="Freeform 82"/>
          <p:cNvSpPr/>
          <p:nvPr/>
        </p:nvSpPr>
        <p:spPr bwMode="auto">
          <a:xfrm rot="10800000" flipV="1">
            <a:off x="448056" y="3462291"/>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5" name="Freeform 84"/>
          <p:cNvSpPr/>
          <p:nvPr/>
        </p:nvSpPr>
        <p:spPr bwMode="auto">
          <a:xfrm rot="5400000" flipH="1" flipV="1">
            <a:off x="2883584" y="3886200"/>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4" name="Freeform 83"/>
          <p:cNvSpPr/>
          <p:nvPr/>
        </p:nvSpPr>
        <p:spPr bwMode="auto">
          <a:xfrm rot="16200000" flipV="1">
            <a:off x="1698817" y="1810512"/>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35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1000"/>
                                        <p:tgtEl>
                                          <p:spTgt spid="2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1000"/>
                                        <p:tgtEl>
                                          <p:spTgt spid="24"/>
                                        </p:tgtEl>
                                      </p:cBhvr>
                                    </p:animEffect>
                                  </p:childTnLst>
                                </p:cTn>
                              </p:par>
                              <p:par>
                                <p:cTn id="18" presetID="2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1000"/>
                                        <p:tgtEl>
                                          <p:spTgt spid="2"/>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2000"/>
                                        <p:tgtEl>
                                          <p:spTgt spid="3"/>
                                        </p:tgtEl>
                                      </p:cBhvr>
                                    </p:animEffect>
                                  </p:childTnLst>
                                </p:cTn>
                              </p:par>
                              <p:par>
                                <p:cTn id="31" presetID="22" presetClass="entr" presetSubtype="4"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2000"/>
                                        <p:tgtEl>
                                          <p:spTgt spid="4"/>
                                        </p:tgtEl>
                                      </p:cBhvr>
                                    </p:animEffec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1000"/>
                                        <p:tgtEl>
                                          <p:spTgt spid="8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2000"/>
                                        <p:tgtEl>
                                          <p:spTgt spid="8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0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20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2000"/>
                                        <p:tgtEl>
                                          <p:spTgt spid="85"/>
                                        </p:tgtEl>
                                      </p:cBhvr>
                                    </p:animEffect>
                                  </p:childTnLst>
                                </p:cTn>
                              </p:par>
                            </p:childTnLst>
                          </p:cTn>
                        </p:par>
                        <p:par>
                          <p:cTn id="56" fill="hold">
                            <p:stCondLst>
                              <p:cond delay="5500"/>
                            </p:stCondLst>
                            <p:childTnLst>
                              <p:par>
                                <p:cTn id="57" presetID="0" presetClass="path" presetSubtype="0" repeatCount="2000" accel="50000" decel="50000" fill="hold" grpId="1" nodeType="afterEffect">
                                  <p:stCondLst>
                                    <p:cond delay="2000"/>
                                  </p:stCondLst>
                                  <p:childTnLst>
                                    <p:animMotion origin="layout" path="M 0 0 L 0 -0.19991 " pathEditMode="relative" ptsTypes="AA">
                                      <p:cBhvr>
                                        <p:cTn id="58" dur="2000" fill="hold"/>
                                        <p:tgtEl>
                                          <p:spTgt spid="83"/>
                                        </p:tgtEl>
                                        <p:attrNameLst>
                                          <p:attrName>ppt_x</p:attrName>
                                          <p:attrName>ppt_y</p:attrName>
                                        </p:attrNameLst>
                                      </p:cBhvr>
                                    </p:animMotion>
                                  </p:childTnLst>
                                </p:cTn>
                              </p:par>
                              <p:par>
                                <p:cTn id="59" presetID="0" presetClass="path" presetSubtype="0" repeatCount="2000" accel="50000" decel="50000" fill="hold" grpId="1" nodeType="withEffect">
                                  <p:stCondLst>
                                    <p:cond delay="2000"/>
                                  </p:stCondLst>
                                  <p:childTnLst>
                                    <p:animMotion origin="layout" path="M 0 0 L 0.15 0 " pathEditMode="relative" ptsTypes="AA">
                                      <p:cBhvr>
                                        <p:cTn id="60" dur="2000" fill="hold"/>
                                        <p:tgtEl>
                                          <p:spTgt spid="84"/>
                                        </p:tgtEl>
                                        <p:attrNameLst>
                                          <p:attrName>ppt_x</p:attrName>
                                          <p:attrName>ppt_y</p:attrName>
                                        </p:attrNameLst>
                                      </p:cBhvr>
                                    </p:animMotion>
                                  </p:childTnLst>
                                </p:cTn>
                              </p:par>
                              <p:par>
                                <p:cTn id="61" presetID="0" presetClass="path" presetSubtype="0" repeatCount="2000" accel="50000" decel="50000" fill="hold" grpId="1" nodeType="withEffect">
                                  <p:stCondLst>
                                    <p:cond delay="2000"/>
                                  </p:stCondLst>
                                  <p:childTnLst>
                                    <p:animMotion origin="layout" path="M 0 0 L 0 0.19991 " pathEditMode="relative" ptsTypes="AA">
                                      <p:cBhvr>
                                        <p:cTn id="62" dur="2000" fill="hold"/>
                                        <p:tgtEl>
                                          <p:spTgt spid="82"/>
                                        </p:tgtEl>
                                        <p:attrNameLst>
                                          <p:attrName>ppt_x</p:attrName>
                                          <p:attrName>ppt_y</p:attrName>
                                        </p:attrNameLst>
                                      </p:cBhvr>
                                    </p:animMotion>
                                  </p:childTnLst>
                                </p:cTn>
                              </p:par>
                              <p:par>
                                <p:cTn id="63" presetID="0" presetClass="path" presetSubtype="0" repeatCount="2000" accel="50000" decel="50000" fill="hold" grpId="1" nodeType="withEffect">
                                  <p:stCondLst>
                                    <p:cond delay="2000"/>
                                  </p:stCondLst>
                                  <p:childTnLst>
                                    <p:animMotion origin="layout" path="M 0 0 L -0.20833 0 " pathEditMode="relative" ptsTypes="AA">
                                      <p:cBhvr>
                                        <p:cTn id="64" dur="2000" fill="hold"/>
                                        <p:tgtEl>
                                          <p:spTgt spid="8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5" grpId="0" animBg="1"/>
      <p:bldP spid="24" grpId="0" animBg="1"/>
      <p:bldP spid="27" grpId="0" animBg="1"/>
      <p:bldP spid="29" grpId="0" animBg="1"/>
      <p:bldP spid="82" grpId="0" animBg="1"/>
      <p:bldP spid="82" grpId="1" animBg="1"/>
      <p:bldP spid="83" grpId="0" animBg="1"/>
      <p:bldP spid="83" grpId="1" animBg="1"/>
      <p:bldP spid="85" grpId="0" animBg="1"/>
      <p:bldP spid="85" grpId="1" animBg="1"/>
      <p:bldP spid="84" grpId="0" animBg="1"/>
      <p:bldP spid="8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p:nvPr/>
        </p:nvGrpSpPr>
        <p:grpSpPr>
          <a:xfrm>
            <a:off x="569311" y="4236720"/>
            <a:ext cx="3200400" cy="1325880"/>
            <a:chOff x="569311" y="4236720"/>
            <a:chExt cx="3200400" cy="1325880"/>
          </a:xfrm>
        </p:grpSpPr>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REAL-TIME TESTING</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Rectangle 2"/>
          <p:cNvSpPr>
            <a:spLocks noGrp="1" noChangeArrowheads="1"/>
          </p:cNvSpPr>
          <p:nvPr>
            <p:ph type="title"/>
          </p:nvPr>
        </p:nvSpPr>
        <p:spPr/>
        <p:txBody>
          <a:bodyPr/>
          <a:lstStyle/>
          <a:p>
            <a:r>
              <a:rPr lang="en-US" sz="2800" dirty="0" smtClean="0"/>
              <a:t>Model-Based Design- </a:t>
            </a:r>
            <a:r>
              <a:rPr lang="en-US" sz="2000" dirty="0" smtClean="0"/>
              <a:t>Test and validate in real-time</a:t>
            </a:r>
            <a:endParaRPr lang="en-US" sz="2800" dirty="0"/>
          </a:p>
        </p:txBody>
      </p:sp>
      <p:grpSp>
        <p:nvGrpSpPr>
          <p:cNvPr id="3"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150"/>
          <p:cNvGrpSpPr/>
          <p:nvPr/>
        </p:nvGrpSpPr>
        <p:grpSpPr>
          <a:xfrm>
            <a:off x="6528816" y="1524000"/>
            <a:ext cx="2438400" cy="914400"/>
            <a:chOff x="5334000" y="4356890"/>
            <a:chExt cx="2438400" cy="880869"/>
          </a:xfrm>
        </p:grpSpPr>
        <p:sp>
          <p:nvSpPr>
            <p:cNvPr id="70" name="AutoShape 32"/>
            <p:cNvSpPr>
              <a:spLocks noChangeArrowheads="1"/>
            </p:cNvSpPr>
            <p:nvPr/>
          </p:nvSpPr>
          <p:spPr bwMode="auto">
            <a:xfrm>
              <a:off x="5334000" y="4356890"/>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2"/>
              <a:ext cx="2286000" cy="800525"/>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testing of the control algorithms.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nvGrpSpPr>
          <p:cNvPr id="6" name="Group 150"/>
          <p:cNvGrpSpPr/>
          <p:nvPr/>
        </p:nvGrpSpPr>
        <p:grpSpPr>
          <a:xfrm>
            <a:off x="6528816" y="2667001"/>
            <a:ext cx="2438400" cy="1066800"/>
            <a:chOff x="5334000" y="4356889"/>
            <a:chExt cx="2438400" cy="1027680"/>
          </a:xfrm>
        </p:grpSpPr>
        <p:sp>
          <p:nvSpPr>
            <p:cNvPr id="47" name="AutoShape 32"/>
            <p:cNvSpPr>
              <a:spLocks noChangeArrowheads="1"/>
            </p:cNvSpPr>
            <p:nvPr/>
          </p:nvSpPr>
          <p:spPr bwMode="auto">
            <a:xfrm>
              <a:off x="5334000" y="4356889"/>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48" name="TextBox 47"/>
            <p:cNvSpPr txBox="1"/>
            <p:nvPr/>
          </p:nvSpPr>
          <p:spPr>
            <a:xfrm>
              <a:off x="5432145" y="4390342"/>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system simulation of hardware for testing the real microcontroller, FPGA, or PLC</a:t>
              </a:r>
            </a:p>
          </p:txBody>
        </p:sp>
      </p:grpSp>
      <p:grpSp>
        <p:nvGrpSpPr>
          <p:cNvPr id="41" name="Group 37"/>
          <p:cNvGrpSpPr/>
          <p:nvPr/>
        </p:nvGrpSpPr>
        <p:grpSpPr>
          <a:xfrm>
            <a:off x="730530" y="5054455"/>
            <a:ext cx="879082" cy="395369"/>
            <a:chOff x="764257" y="5252788"/>
            <a:chExt cx="914400" cy="365760"/>
          </a:xfrm>
        </p:grpSpPr>
        <p:sp>
          <p:nvSpPr>
            <p:cNvPr id="44"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5"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6" name="Group 36"/>
          <p:cNvGrpSpPr/>
          <p:nvPr/>
        </p:nvGrpSpPr>
        <p:grpSpPr>
          <a:xfrm>
            <a:off x="1716424" y="5054455"/>
            <a:ext cx="879082" cy="395369"/>
            <a:chOff x="1788171" y="5252788"/>
            <a:chExt cx="914400" cy="365760"/>
          </a:xfrm>
        </p:grpSpPr>
        <p:sp>
          <p:nvSpPr>
            <p:cNvPr id="49"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0"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1"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4"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5"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6"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3425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1000"/>
                                        <p:tgtEl>
                                          <p:spTgt spid="6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6"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19"/>
          <p:cNvSpPr>
            <a:spLocks noChangeArrowheads="1"/>
          </p:cNvSpPr>
          <p:nvPr/>
        </p:nvSpPr>
        <p:spPr bwMode="auto">
          <a:xfrm>
            <a:off x="566928" y="5867400"/>
            <a:ext cx="3200400"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INTEGRATION</a:t>
            </a:r>
          </a:p>
        </p:txBody>
      </p:sp>
      <p:sp>
        <p:nvSpPr>
          <p:cNvPr id="69" name="Left-Right Arrow 68"/>
          <p:cNvSpPr/>
          <p:nvPr/>
        </p:nvSpPr>
        <p:spPr>
          <a:xfrm rot="5400000">
            <a:off x="1790700" y="54483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IMPLEMENTATION</a:t>
            </a:r>
          </a:p>
        </p:txBody>
      </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Rounded Rectangle 56"/>
          <p:cNvSpPr/>
          <p:nvPr/>
        </p:nvSpPr>
        <p:spPr bwMode="auto">
          <a:xfrm>
            <a:off x="4568642" y="1274064"/>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58" name="TextBox 57"/>
          <p:cNvSpPr txBox="1"/>
          <p:nvPr/>
        </p:nvSpPr>
        <p:spPr>
          <a:xfrm rot="5400000">
            <a:off x="4163018" y="3660102"/>
            <a:ext cx="1851597" cy="276999"/>
          </a:xfrm>
          <a:prstGeom prst="rect">
            <a:avLst/>
          </a:prstGeom>
          <a:noFill/>
        </p:spPr>
        <p:txBody>
          <a:bodyPr wrap="none" rtlCol="0">
            <a:spAutoFit/>
          </a:bodyPr>
          <a:lstStyle/>
          <a:p>
            <a:r>
              <a:rPr lang="en-US" sz="1200" b="1" dirty="0" smtClean="0">
                <a:latin typeface="Arial" pitchFamily="34" charset="0"/>
                <a:cs typeface="Arial" pitchFamily="34" charset="0"/>
              </a:rPr>
              <a:t>TEST &amp; VERIFICATION</a:t>
            </a:r>
            <a:endParaRPr lang="en-US" sz="1200" b="1" dirty="0">
              <a:latin typeface="Arial" pitchFamily="34" charset="0"/>
              <a:cs typeface="Arial" pitchFamily="34" charset="0"/>
            </a:endParaRPr>
          </a:p>
        </p:txBody>
      </p:sp>
      <p:sp>
        <p:nvSpPr>
          <p:cNvPr id="22" name="Rectangle 2"/>
          <p:cNvSpPr>
            <a:spLocks noGrp="1" noChangeArrowheads="1"/>
          </p:cNvSpPr>
          <p:nvPr>
            <p:ph type="title"/>
          </p:nvPr>
        </p:nvSpPr>
        <p:spPr/>
        <p:txBody>
          <a:bodyPr/>
          <a:lstStyle/>
          <a:p>
            <a:r>
              <a:rPr lang="en-US" sz="2800" dirty="0" smtClean="0"/>
              <a:t>Model-Based Design- </a:t>
            </a:r>
            <a:r>
              <a:rPr lang="en-US" sz="2000" dirty="0" smtClean="0"/>
              <a:t>Implement embedded software</a:t>
            </a:r>
            <a:endParaRPr lang="en-US" sz="2800" dirty="0"/>
          </a:p>
        </p:txBody>
      </p:sp>
      <p:grpSp>
        <p:nvGrpSpPr>
          <p:cNvPr id="2"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3"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 name="Group 150"/>
          <p:cNvGrpSpPr/>
          <p:nvPr/>
        </p:nvGrpSpPr>
        <p:grpSpPr>
          <a:xfrm>
            <a:off x="6531255" y="1523999"/>
            <a:ext cx="2438400" cy="1604387"/>
            <a:chOff x="5334000" y="4356886"/>
            <a:chExt cx="2438400" cy="1545553"/>
          </a:xfrm>
        </p:grpSpPr>
        <p:sp>
          <p:nvSpPr>
            <p:cNvPr id="70" name="AutoShape 32"/>
            <p:cNvSpPr>
              <a:spLocks noChangeArrowheads="1"/>
            </p:cNvSpPr>
            <p:nvPr/>
          </p:nvSpPr>
          <p:spPr bwMode="auto">
            <a:xfrm>
              <a:off x="5334000" y="4356886"/>
              <a:ext cx="2438400" cy="154151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39"/>
              <a:ext cx="2286000" cy="1512100"/>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implementing directly on production targets:</a:t>
              </a:r>
            </a:p>
            <a:p>
              <a:endParaRPr lang="en-US" sz="1200" dirty="0" smtClean="0">
                <a:latin typeface="Arial" pitchFamily="34" charset="0"/>
                <a:cs typeface="Arial" pitchFamily="34" charset="0"/>
              </a:endParaRPr>
            </a:p>
            <a:p>
              <a:pPr>
                <a:buFont typeface="Arial" pitchFamily="34" charset="0"/>
                <a:buChar char="•"/>
              </a:pPr>
              <a:r>
                <a:rPr lang="en-US" sz="1200" dirty="0" smtClean="0">
                  <a:latin typeface="Arial" pitchFamily="34" charset="0"/>
                  <a:cs typeface="Arial" pitchFamily="34" charset="0"/>
                </a:rPr>
                <a:t> Microcontrollers</a:t>
              </a:r>
            </a:p>
            <a:p>
              <a:pPr>
                <a:buFont typeface="Arial" pitchFamily="34" charset="0"/>
                <a:buChar char="•"/>
              </a:pPr>
              <a:r>
                <a:rPr lang="en-US" sz="1200" dirty="0" smtClean="0">
                  <a:latin typeface="Arial" pitchFamily="34" charset="0"/>
                  <a:cs typeface="Arial" pitchFamily="34" charset="0"/>
                </a:rPr>
                <a:t> FPGAs</a:t>
              </a:r>
            </a:p>
            <a:p>
              <a:pPr>
                <a:buFont typeface="Arial" pitchFamily="34" charset="0"/>
                <a:buChar char="•"/>
              </a:pPr>
              <a:r>
                <a:rPr lang="en-US" sz="1200" dirty="0" smtClean="0">
                  <a:latin typeface="Arial" pitchFamily="34" charset="0"/>
                  <a:cs typeface="Arial" pitchFamily="34" charset="0"/>
                </a:rPr>
                <a:t> PLC IDEs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nvGrpSpPr>
          <p:cNvPr id="5" name="Group 43"/>
          <p:cNvGrpSpPr/>
          <p:nvPr/>
        </p:nvGrpSpPr>
        <p:grpSpPr>
          <a:xfrm>
            <a:off x="3810000" y="4724400"/>
            <a:ext cx="1099870" cy="1519238"/>
            <a:chOff x="3810000" y="4724400"/>
            <a:chExt cx="1099870" cy="1519238"/>
          </a:xfrm>
        </p:grpSpPr>
        <p:sp>
          <p:nvSpPr>
            <p:cNvPr id="45" name="Bent Arrow 44"/>
            <p:cNvSpPr/>
            <p:nvPr/>
          </p:nvSpPr>
          <p:spPr bwMode="auto">
            <a:xfrm flipH="1">
              <a:off x="3810000" y="4724400"/>
              <a:ext cx="1099870" cy="1161288"/>
            </a:xfrm>
            <a:prstGeom prst="bentArrow">
              <a:avLst>
                <a:gd name="adj1" fmla="val 18754"/>
                <a:gd name="adj2" fmla="val 14763"/>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6" name="Freeform 45"/>
            <p:cNvSpPr/>
            <p:nvPr/>
          </p:nvSpPr>
          <p:spPr bwMode="auto">
            <a:xfrm flipH="1" flipV="1">
              <a:off x="3810000" y="5870644"/>
              <a:ext cx="1099870" cy="372994"/>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0" fmla="*/ 0 w 1099870"/>
                <a:gd name="connsiteY0" fmla="*/ 372993 h 1246512"/>
                <a:gd name="connsiteX1" fmla="*/ 90407 w 1099870"/>
                <a:gd name="connsiteY1" fmla="*/ 154732 h 1246512"/>
                <a:gd name="connsiteX2" fmla="*/ 308668 w 1099870"/>
                <a:gd name="connsiteY2" fmla="*/ 64326 h 1246512"/>
                <a:gd name="connsiteX3" fmla="*/ 868336 w 1099870"/>
                <a:gd name="connsiteY3" fmla="*/ 64326 h 1246512"/>
                <a:gd name="connsiteX4" fmla="*/ 868336 w 1099870"/>
                <a:gd name="connsiteY4" fmla="*/ 0 h 1246512"/>
                <a:gd name="connsiteX5" fmla="*/ 1099870 w 1099870"/>
                <a:gd name="connsiteY5" fmla="*/ 167136 h 1246512"/>
                <a:gd name="connsiteX6" fmla="*/ 868336 w 1099870"/>
                <a:gd name="connsiteY6" fmla="*/ 334272 h 1246512"/>
                <a:gd name="connsiteX7" fmla="*/ 868336 w 1099870"/>
                <a:gd name="connsiteY7" fmla="*/ 269947 h 1246512"/>
                <a:gd name="connsiteX8" fmla="*/ 308668 w 1099870"/>
                <a:gd name="connsiteY8" fmla="*/ 269947 h 1246512"/>
                <a:gd name="connsiteX9" fmla="*/ 205621 w 1099870"/>
                <a:gd name="connsiteY9" fmla="*/ 372994 h 1246512"/>
                <a:gd name="connsiteX10" fmla="*/ 205621 w 1099870"/>
                <a:gd name="connsiteY10" fmla="*/ 1246512 h 1246512"/>
                <a:gd name="connsiteX0" fmla="*/ 0 w 1099870"/>
                <a:gd name="connsiteY0" fmla="*/ 372993 h 372994"/>
                <a:gd name="connsiteX1" fmla="*/ 90407 w 1099870"/>
                <a:gd name="connsiteY1" fmla="*/ 154732 h 372994"/>
                <a:gd name="connsiteX2" fmla="*/ 308668 w 1099870"/>
                <a:gd name="connsiteY2" fmla="*/ 64326 h 372994"/>
                <a:gd name="connsiteX3" fmla="*/ 868336 w 1099870"/>
                <a:gd name="connsiteY3" fmla="*/ 64326 h 372994"/>
                <a:gd name="connsiteX4" fmla="*/ 868336 w 1099870"/>
                <a:gd name="connsiteY4" fmla="*/ 0 h 372994"/>
                <a:gd name="connsiteX5" fmla="*/ 1099870 w 1099870"/>
                <a:gd name="connsiteY5" fmla="*/ 167136 h 372994"/>
                <a:gd name="connsiteX6" fmla="*/ 868336 w 1099870"/>
                <a:gd name="connsiteY6" fmla="*/ 334272 h 372994"/>
                <a:gd name="connsiteX7" fmla="*/ 868336 w 1099870"/>
                <a:gd name="connsiteY7" fmla="*/ 269947 h 372994"/>
                <a:gd name="connsiteX8" fmla="*/ 308668 w 1099870"/>
                <a:gd name="connsiteY8" fmla="*/ 269947 h 372994"/>
                <a:gd name="connsiteX9" fmla="*/ 205621 w 1099870"/>
                <a:gd name="connsiteY9" fmla="*/ 372994 h 37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70" h="372994">
                  <a:moveTo>
                    <a:pt x="0" y="372993"/>
                  </a:move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4" name="Group 37"/>
          <p:cNvGrpSpPr/>
          <p:nvPr/>
        </p:nvGrpSpPr>
        <p:grpSpPr>
          <a:xfrm>
            <a:off x="730530" y="5054455"/>
            <a:ext cx="879082" cy="395369"/>
            <a:chOff x="764257" y="5252788"/>
            <a:chExt cx="914400" cy="365760"/>
          </a:xfrm>
        </p:grpSpPr>
        <p:sp>
          <p:nvSpPr>
            <p:cNvPr id="47"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8"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9" name="Group 36"/>
          <p:cNvGrpSpPr/>
          <p:nvPr/>
        </p:nvGrpSpPr>
        <p:grpSpPr>
          <a:xfrm>
            <a:off x="1716424" y="5054455"/>
            <a:ext cx="879082" cy="395369"/>
            <a:chOff x="1788171" y="5252788"/>
            <a:chExt cx="914400" cy="365760"/>
          </a:xfrm>
        </p:grpSpPr>
        <p:sp>
          <p:nvSpPr>
            <p:cNvPr id="50"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1"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4"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5"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6"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9"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25898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25914</TotalTime>
  <Words>3412</Words>
  <Application>Microsoft Office PowerPoint</Application>
  <PresentationFormat>On-screen Show (4:3)</PresentationFormat>
  <Paragraphs>416</Paragraphs>
  <Slides>31</Slides>
  <Notes>31</Notes>
  <HiddenSlides>3</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vt:lpstr>
      <vt:lpstr>Model Based Design of Cockpit Display Systems</vt:lpstr>
      <vt:lpstr>PowerPoint Presentation</vt:lpstr>
      <vt:lpstr>PowerPoint Presentation</vt:lpstr>
      <vt:lpstr>What is the Most Expensive Project Stage to Find Errors In?</vt:lpstr>
      <vt:lpstr>Traditional Development Process </vt:lpstr>
      <vt:lpstr>Model-Based Design- Describe the system dynamics</vt:lpstr>
      <vt:lpstr>Model-Based Design- Design and test using simulation </vt:lpstr>
      <vt:lpstr>Model-Based Design- Test and validate in real-time</vt:lpstr>
      <vt:lpstr>Model-Based Design- Implement embedded software</vt:lpstr>
      <vt:lpstr>Model-Based Design Summary</vt:lpstr>
      <vt:lpstr>PowerPoint Presentation</vt:lpstr>
      <vt:lpstr>PowerPoint Presentation</vt:lpstr>
      <vt:lpstr>PowerPoint Presentation</vt:lpstr>
      <vt:lpstr>Cockpit Display Systems</vt:lpstr>
      <vt:lpstr>PowerPoint Presentation</vt:lpstr>
      <vt:lpstr>Warning Message Generation</vt:lpstr>
      <vt:lpstr>PowerPoint Presentation</vt:lpstr>
      <vt:lpstr>PowerPoint Presentation</vt:lpstr>
      <vt:lpstr>Page Control</vt:lpstr>
      <vt:lpstr>Designing Models</vt:lpstr>
      <vt:lpstr>PowerPoint Presentation</vt:lpstr>
      <vt:lpstr>Simulation</vt:lpstr>
      <vt:lpstr>Verification and Testing</vt:lpstr>
      <vt:lpstr>PowerPoint Presentation</vt:lpstr>
      <vt:lpstr>Generating Code from Model</vt:lpstr>
      <vt:lpstr>PowerPoint Presentation</vt:lpstr>
      <vt:lpstr>Summary</vt:lpstr>
      <vt:lpstr>Thank you!</vt:lpstr>
      <vt:lpstr>What is Stateflow?</vt:lpstr>
      <vt:lpstr>PowerPoint Presentation</vt:lpstr>
      <vt:lpstr>Why use Stateflow for Cockpit Display Logic?</vt:lpstr>
    </vt:vector>
  </TitlesOfParts>
  <Company>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Siddharth Sharma</dc:creator>
  <cp:keywords>Version 13.0</cp:keywords>
  <cp:lastModifiedBy>Siddharth Sharma</cp:lastModifiedBy>
  <cp:revision>345</cp:revision>
  <cp:lastPrinted>2013-06-25T19:59:14Z</cp:lastPrinted>
  <dcterms:created xsi:type="dcterms:W3CDTF">2012-12-27T17:52:55Z</dcterms:created>
  <dcterms:modified xsi:type="dcterms:W3CDTF">2013-10-24T00:13:25Z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